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26"/>
  </p:notesMasterIdLst>
  <p:sldIdLst>
    <p:sldId id="256" r:id="rId3"/>
    <p:sldId id="261" r:id="rId4"/>
    <p:sldId id="262" r:id="rId5"/>
    <p:sldId id="263" r:id="rId6"/>
    <p:sldId id="257" r:id="rId7"/>
    <p:sldId id="267" r:id="rId8"/>
    <p:sldId id="303" r:id="rId9"/>
    <p:sldId id="304" r:id="rId10"/>
    <p:sldId id="437" r:id="rId11"/>
    <p:sldId id="300" r:id="rId12"/>
    <p:sldId id="302" r:id="rId13"/>
    <p:sldId id="438" r:id="rId14"/>
    <p:sldId id="307" r:id="rId15"/>
    <p:sldId id="305" r:id="rId16"/>
    <p:sldId id="308" r:id="rId17"/>
    <p:sldId id="306" r:id="rId18"/>
    <p:sldId id="309" r:id="rId19"/>
    <p:sldId id="289" r:id="rId20"/>
    <p:sldId id="436" r:id="rId21"/>
    <p:sldId id="297" r:id="rId22"/>
    <p:sldId id="365" r:id="rId23"/>
    <p:sldId id="348" r:id="rId24"/>
    <p:sldId id="264"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64859" autoAdjust="0"/>
  </p:normalViewPr>
  <p:slideViewPr>
    <p:cSldViewPr snapToGrid="0">
      <p:cViewPr varScale="1">
        <p:scale>
          <a:sx n="86" d="100"/>
          <a:sy n="86" d="100"/>
        </p:scale>
        <p:origin x="96" y="19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https://miai.vn/2021/01/06/nhin-doi-theo-cach-cua-mang-cnn-visualize-feature-maps-heatmap/</a:t>
            </a:r>
          </a:p>
        </p:txBody>
      </p:sp>
      <p:sp>
        <p:nvSpPr>
          <p:cNvPr id="4" name="Slide Number Placeholder 3"/>
          <p:cNvSpPr>
            <a:spLocks noGrp="1"/>
          </p:cNvSpPr>
          <p:nvPr>
            <p:ph type="sldNum" sz="quarter" idx="10"/>
          </p:nvPr>
        </p:nvSpPr>
        <p:spPr/>
        <p:txBody>
          <a:bodyPr/>
          <a:lstStyle/>
          <a:p>
            <a:fld id="{74668BCF-21A2-461F-AAC6-16B7FF9C72B7}" type="slidenum">
              <a:rPr lang="en-US" smtClean="0"/>
              <a:t>14</a:t>
            </a:fld>
            <a:endParaRPr lang="en-US"/>
          </a:p>
        </p:txBody>
      </p:sp>
    </p:spTree>
    <p:extLst>
      <p:ext uri="{BB962C8B-B14F-4D97-AF65-F5344CB8AC3E}">
        <p14:creationId xmlns:p14="http://schemas.microsoft.com/office/powerpoint/2010/main" val="1661528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https://miai.vn/2021/01/06/nhin-doi-theo-cach-cua-mang-cnn-visualize-feature-maps-heatmap/</a:t>
            </a:r>
          </a:p>
        </p:txBody>
      </p:sp>
      <p:sp>
        <p:nvSpPr>
          <p:cNvPr id="4" name="Slide Number Placeholder 3"/>
          <p:cNvSpPr>
            <a:spLocks noGrp="1"/>
          </p:cNvSpPr>
          <p:nvPr>
            <p:ph type="sldNum" sz="quarter" idx="10"/>
          </p:nvPr>
        </p:nvSpPr>
        <p:spPr/>
        <p:txBody>
          <a:bodyPr/>
          <a:lstStyle/>
          <a:p>
            <a:fld id="{74668BCF-21A2-461F-AAC6-16B7FF9C72B7}" type="slidenum">
              <a:rPr lang="en-US" smtClean="0"/>
              <a:t>15</a:t>
            </a:fld>
            <a:endParaRPr lang="en-US"/>
          </a:p>
        </p:txBody>
      </p:sp>
    </p:spTree>
    <p:extLst>
      <p:ext uri="{BB962C8B-B14F-4D97-AF65-F5344CB8AC3E}">
        <p14:creationId xmlns:p14="http://schemas.microsoft.com/office/powerpoint/2010/main" val="2481347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https://towardsdatascience.com/intuitively-understanding-connectionist-temporal-classification-3797e43a86c</a:t>
            </a:r>
          </a:p>
          <a:p>
            <a:r>
              <a:rPr lang="en-US" dirty="0"/>
              <a:t>https://towardsdatascience.com/beam-search-decoding-in-ctc-trained-neural-networks-5a889a3d85a7</a:t>
            </a:r>
          </a:p>
          <a:p>
            <a:endParaRPr lang="en-US" dirty="0"/>
          </a:p>
        </p:txBody>
      </p:sp>
      <p:sp>
        <p:nvSpPr>
          <p:cNvPr id="4" name="Slide Number Placeholder 3"/>
          <p:cNvSpPr>
            <a:spLocks noGrp="1"/>
          </p:cNvSpPr>
          <p:nvPr>
            <p:ph type="sldNum" sz="quarter" idx="10"/>
          </p:nvPr>
        </p:nvSpPr>
        <p:spPr/>
        <p:txBody>
          <a:bodyPr/>
          <a:lstStyle/>
          <a:p>
            <a:fld id="{74668BCF-21A2-461F-AAC6-16B7FF9C72B7}" type="slidenum">
              <a:rPr lang="en-US" smtClean="0"/>
              <a:t>16</a:t>
            </a:fld>
            <a:endParaRPr lang="en-US"/>
          </a:p>
        </p:txBody>
      </p:sp>
    </p:spTree>
    <p:extLst>
      <p:ext uri="{BB962C8B-B14F-4D97-AF65-F5344CB8AC3E}">
        <p14:creationId xmlns:p14="http://schemas.microsoft.com/office/powerpoint/2010/main" val="3403773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https://towardsdatascience.com/intuitively-understanding-connectionist-temporal-classification-3797e43a86c</a:t>
            </a:r>
          </a:p>
          <a:p>
            <a:r>
              <a:rPr lang="en-US" dirty="0"/>
              <a:t>https://towardsdatascience.com/beam-search-decoding-in-ctc-trained-neural-networks-5a889a3d85a7</a:t>
            </a:r>
          </a:p>
          <a:p>
            <a:endParaRPr lang="en-US" dirty="0"/>
          </a:p>
        </p:txBody>
      </p:sp>
      <p:sp>
        <p:nvSpPr>
          <p:cNvPr id="4" name="Slide Number Placeholder 3"/>
          <p:cNvSpPr>
            <a:spLocks noGrp="1"/>
          </p:cNvSpPr>
          <p:nvPr>
            <p:ph type="sldNum" sz="quarter" idx="10"/>
          </p:nvPr>
        </p:nvSpPr>
        <p:spPr/>
        <p:txBody>
          <a:bodyPr/>
          <a:lstStyle/>
          <a:p>
            <a:fld id="{74668BCF-21A2-461F-AAC6-16B7FF9C72B7}" type="slidenum">
              <a:rPr lang="en-US" smtClean="0"/>
              <a:t>17</a:t>
            </a:fld>
            <a:endParaRPr lang="en-US"/>
          </a:p>
        </p:txBody>
      </p:sp>
    </p:spTree>
    <p:extLst>
      <p:ext uri="{BB962C8B-B14F-4D97-AF65-F5344CB8AC3E}">
        <p14:creationId xmlns:p14="http://schemas.microsoft.com/office/powerpoint/2010/main" val="2168442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22</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77827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https://arxiv.org/pdf/1507.05717.pdf</a:t>
            </a:r>
          </a:p>
        </p:txBody>
      </p:sp>
      <p:sp>
        <p:nvSpPr>
          <p:cNvPr id="4" name="Slide Number Placeholder 3"/>
          <p:cNvSpPr>
            <a:spLocks noGrp="1"/>
          </p:cNvSpPr>
          <p:nvPr>
            <p:ph type="sldNum" sz="quarter" idx="10"/>
          </p:nvPr>
        </p:nvSpPr>
        <p:spPr/>
        <p:txBody>
          <a:bodyPr/>
          <a:lstStyle/>
          <a:p>
            <a:fld id="{74668BCF-21A2-461F-AAC6-16B7FF9C72B7}" type="slidenum">
              <a:rPr lang="en-US" smtClean="0"/>
              <a:t>11</a:t>
            </a:fld>
            <a:endParaRPr lang="en-US"/>
          </a:p>
        </p:txBody>
      </p:sp>
    </p:spTree>
    <p:extLst>
      <p:ext uri="{BB962C8B-B14F-4D97-AF65-F5344CB8AC3E}">
        <p14:creationId xmlns:p14="http://schemas.microsoft.com/office/powerpoint/2010/main" val="954339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7205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11/01/2023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10</a:t>
            </a:r>
            <a:r>
              <a:rPr lang="en" sz="3400" b="1" dirty="0">
                <a:solidFill>
                  <a:srgbClr val="FFFF00"/>
                </a:solidFill>
              </a:rPr>
              <a:t>: Mô hình sáng tạo đối kháng (GAN)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mô</a:t>
            </a:r>
            <a:r>
              <a:rPr lang="en-US" dirty="0"/>
              <a:t> </a:t>
            </a:r>
            <a:r>
              <a:rPr lang="en-US" dirty="0" err="1"/>
              <a:t>hình</a:t>
            </a:r>
            <a:r>
              <a:rPr lang="en-US" dirty="0"/>
              <a:t> deep learning </a:t>
            </a:r>
            <a:r>
              <a:rPr lang="en-US" dirty="0" err="1"/>
              <a:t>cho</a:t>
            </a:r>
            <a:r>
              <a:rPr lang="en-US" dirty="0"/>
              <a:t> OCR</a:t>
            </a:r>
          </a:p>
        </p:txBody>
      </p:sp>
      <p:sp>
        <p:nvSpPr>
          <p:cNvPr id="4" name="Text Placeholder 3">
            <a:extLst>
              <a:ext uri="{FF2B5EF4-FFF2-40B4-BE49-F238E27FC236}">
                <a16:creationId xmlns:a16="http://schemas.microsoft.com/office/drawing/2014/main" id="{AEB117EE-7A5C-A66F-EB3E-2E47097DFBB5}"/>
              </a:ext>
            </a:extLst>
          </p:cNvPr>
          <p:cNvSpPr>
            <a:spLocks noGrp="1"/>
          </p:cNvSpPr>
          <p:nvPr>
            <p:ph type="body" idx="1"/>
          </p:nvPr>
        </p:nvSpPr>
        <p:spPr/>
        <p:txBody>
          <a:bodyPr/>
          <a:lstStyle/>
          <a:p>
            <a:endParaRPr lang="en-US"/>
          </a:p>
        </p:txBody>
      </p:sp>
      <p:pic>
        <p:nvPicPr>
          <p:cNvPr id="1026" name="Picture 2" descr="https://miro.medium.com/max/700/1*i2OG4hu9EjsyWcVMc4OO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279" y="1369081"/>
            <a:ext cx="6329834" cy="240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425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CRNN-Convolutional Recurrent Neural Networks</a:t>
            </a:r>
          </a:p>
        </p:txBody>
      </p:sp>
      <p:sp>
        <p:nvSpPr>
          <p:cNvPr id="3" name="Content Placeholder 2"/>
          <p:cNvSpPr>
            <a:spLocks noGrp="1"/>
          </p:cNvSpPr>
          <p:nvPr>
            <p:ph type="body" idx="1"/>
          </p:nvPr>
        </p:nvSpPr>
        <p:spPr/>
        <p:txBody>
          <a:bodyPr/>
          <a:lstStyle/>
          <a:p>
            <a:pPr marL="0" indent="0">
              <a:buNone/>
            </a:pPr>
            <a:r>
              <a:rPr lang="en-US" dirty="0" err="1"/>
              <a:t>Lớp</a:t>
            </a:r>
            <a:r>
              <a:rPr lang="en-US" dirty="0"/>
              <a:t> CNN: </a:t>
            </a:r>
            <a:r>
              <a:rPr lang="en-US" dirty="0" err="1"/>
              <a:t>trích</a:t>
            </a:r>
            <a:r>
              <a:rPr lang="en-US" dirty="0"/>
              <a:t> </a:t>
            </a:r>
            <a:r>
              <a:rPr lang="en-US" dirty="0" err="1"/>
              <a:t>xuất</a:t>
            </a:r>
            <a:r>
              <a:rPr lang="en-US" dirty="0"/>
              <a:t> </a:t>
            </a:r>
            <a:r>
              <a:rPr lang="en-US" dirty="0" err="1"/>
              <a:t>đặc</a:t>
            </a:r>
            <a:r>
              <a:rPr lang="en-US" dirty="0"/>
              <a:t> </a:t>
            </a:r>
            <a:r>
              <a:rPr lang="en-US" dirty="0" err="1"/>
              <a:t>trưng</a:t>
            </a:r>
            <a:r>
              <a:rPr lang="en-US" dirty="0"/>
              <a:t> </a:t>
            </a:r>
            <a:r>
              <a:rPr lang="en-US" dirty="0" err="1"/>
              <a:t>của</a:t>
            </a:r>
            <a:r>
              <a:rPr lang="en-US" dirty="0"/>
              <a:t> </a:t>
            </a:r>
            <a:r>
              <a:rPr lang="en-US" dirty="0" err="1"/>
              <a:t>hình</a:t>
            </a:r>
            <a:r>
              <a:rPr lang="en-US" dirty="0"/>
              <a:t> </a:t>
            </a:r>
            <a:r>
              <a:rPr lang="en-US" dirty="0" err="1"/>
              <a:t>ảnh</a:t>
            </a:r>
            <a:endParaRPr lang="en-US" dirty="0"/>
          </a:p>
          <a:p>
            <a:pPr marL="0" indent="0">
              <a:buNone/>
            </a:pPr>
            <a:r>
              <a:rPr lang="en-US" dirty="0" err="1"/>
              <a:t>Lớp</a:t>
            </a:r>
            <a:r>
              <a:rPr lang="en-US" dirty="0"/>
              <a:t> RNN: </a:t>
            </a:r>
            <a:r>
              <a:rPr lang="en-US" dirty="0" err="1"/>
              <a:t>dịch</a:t>
            </a:r>
            <a:r>
              <a:rPr lang="en-US" dirty="0"/>
              <a:t> </a:t>
            </a:r>
            <a:r>
              <a:rPr lang="en-US" dirty="0" err="1"/>
              <a:t>chuyển</a:t>
            </a:r>
            <a:r>
              <a:rPr lang="en-US" dirty="0"/>
              <a:t> </a:t>
            </a:r>
            <a:r>
              <a:rPr lang="en-US" dirty="0" err="1"/>
              <a:t>đặc</a:t>
            </a:r>
            <a:r>
              <a:rPr lang="en-US" dirty="0"/>
              <a:t> </a:t>
            </a:r>
            <a:r>
              <a:rPr lang="en-US" dirty="0" err="1"/>
              <a:t>trưng</a:t>
            </a:r>
            <a:r>
              <a:rPr lang="en-US" dirty="0"/>
              <a:t> </a:t>
            </a:r>
            <a:r>
              <a:rPr lang="en-US" dirty="0" err="1"/>
              <a:t>một</a:t>
            </a:r>
            <a:r>
              <a:rPr lang="en-US" dirty="0"/>
              <a:t> </a:t>
            </a:r>
            <a:r>
              <a:rPr lang="en-US" dirty="0" err="1"/>
              <a:t>cách</a:t>
            </a:r>
            <a:r>
              <a:rPr lang="en-US" dirty="0"/>
              <a:t> </a:t>
            </a:r>
            <a:r>
              <a:rPr lang="en-US" dirty="0" err="1"/>
              <a:t>tuần</a:t>
            </a:r>
            <a:r>
              <a:rPr lang="en-US" dirty="0"/>
              <a:t> </a:t>
            </a:r>
            <a:r>
              <a:rPr lang="en-US" dirty="0" err="1"/>
              <a:t>tự</a:t>
            </a:r>
            <a:r>
              <a:rPr lang="en-US" dirty="0"/>
              <a:t> </a:t>
            </a:r>
            <a:r>
              <a:rPr lang="en-US" dirty="0" err="1"/>
              <a:t>thành</a:t>
            </a:r>
            <a:r>
              <a:rPr lang="en-US" dirty="0"/>
              <a:t> </a:t>
            </a:r>
            <a:r>
              <a:rPr lang="en-US" dirty="0" err="1"/>
              <a:t>chuỗi</a:t>
            </a:r>
            <a:r>
              <a:rPr lang="en-US" dirty="0"/>
              <a:t> </a:t>
            </a:r>
            <a:r>
              <a:rPr lang="en-US" dirty="0" err="1"/>
              <a:t>ký</a:t>
            </a:r>
            <a:r>
              <a:rPr lang="en-US" dirty="0"/>
              <a:t> </a:t>
            </a:r>
            <a:r>
              <a:rPr lang="en-US" dirty="0" err="1"/>
              <a:t>tự</a:t>
            </a:r>
            <a:endParaRPr lang="en-US" dirty="0"/>
          </a:p>
          <a:p>
            <a:pPr marL="0" indent="0">
              <a:buNone/>
            </a:pPr>
            <a:r>
              <a:rPr lang="en-US" dirty="0" err="1"/>
              <a:t>Lớp</a:t>
            </a:r>
            <a:r>
              <a:rPr lang="en-US" dirty="0"/>
              <a:t> </a:t>
            </a:r>
            <a:r>
              <a:rPr lang="en-US" dirty="0" err="1"/>
              <a:t>giải</a:t>
            </a:r>
            <a:r>
              <a:rPr lang="en-US" dirty="0"/>
              <a:t> </a:t>
            </a:r>
            <a:r>
              <a:rPr lang="en-US" dirty="0" err="1"/>
              <a:t>mã</a:t>
            </a:r>
            <a:r>
              <a:rPr lang="en-US" dirty="0"/>
              <a:t>: </a:t>
            </a:r>
            <a:r>
              <a:rPr lang="en-US" dirty="0" err="1"/>
              <a:t>giải</a:t>
            </a:r>
            <a:r>
              <a:rPr lang="en-US" dirty="0"/>
              <a:t> </a:t>
            </a:r>
            <a:r>
              <a:rPr lang="en-US" dirty="0" err="1"/>
              <a:t>mã</a:t>
            </a:r>
            <a:r>
              <a:rPr lang="en-US" dirty="0"/>
              <a:t> </a:t>
            </a:r>
            <a:r>
              <a:rPr lang="en-US" dirty="0" err="1"/>
              <a:t>hoá</a:t>
            </a:r>
            <a:r>
              <a:rPr lang="en-US" dirty="0"/>
              <a:t> </a:t>
            </a:r>
            <a:r>
              <a:rPr lang="en-US" dirty="0" err="1"/>
              <a:t>chuỗi</a:t>
            </a:r>
            <a:r>
              <a:rPr lang="en-US" dirty="0"/>
              <a:t> </a:t>
            </a:r>
            <a:r>
              <a:rPr lang="en-US" dirty="0" err="1"/>
              <a:t>ký</a:t>
            </a:r>
            <a:r>
              <a:rPr lang="en-US" dirty="0"/>
              <a:t> </a:t>
            </a:r>
            <a:r>
              <a:rPr lang="en-US" dirty="0" err="1"/>
              <a:t>tự</a:t>
            </a:r>
            <a:r>
              <a:rPr lang="en-US" dirty="0"/>
              <a:t> </a:t>
            </a:r>
            <a:r>
              <a:rPr lang="en-US" dirty="0" err="1"/>
              <a:t>bằng</a:t>
            </a:r>
            <a:r>
              <a:rPr lang="en-US" dirty="0"/>
              <a:t> </a:t>
            </a:r>
            <a:r>
              <a:rPr lang="en-US" dirty="0" err="1"/>
              <a:t>thuật</a:t>
            </a:r>
            <a:r>
              <a:rPr lang="en-US" dirty="0"/>
              <a:t> </a:t>
            </a:r>
            <a:r>
              <a:rPr lang="en-US" dirty="0" err="1"/>
              <a:t>toán</a:t>
            </a:r>
            <a:r>
              <a:rPr lang="en-US" dirty="0"/>
              <a:t> Connectionist Temporal Classification (CTC)</a:t>
            </a:r>
          </a:p>
        </p:txBody>
      </p:sp>
      <p:pic>
        <p:nvPicPr>
          <p:cNvPr id="4" name="Picture 2" descr="Neural Network for Image-based Sequence Recognition"/>
          <p:cNvPicPr>
            <a:picLocks noChangeAspect="1" noChangeArrowheads="1"/>
          </p:cNvPicPr>
          <p:nvPr/>
        </p:nvPicPr>
        <p:blipFill rotWithShape="1">
          <a:blip r:embed="rId3">
            <a:extLst>
              <a:ext uri="{28A0092B-C50C-407E-A947-70E740481C1C}">
                <a14:useLocalDpi xmlns:a14="http://schemas.microsoft.com/office/drawing/2010/main" val="0"/>
              </a:ext>
            </a:extLst>
          </a:blip>
          <a:srcRect b="18312"/>
          <a:stretch/>
        </p:blipFill>
        <p:spPr bwMode="auto">
          <a:xfrm>
            <a:off x="5370931" y="1448742"/>
            <a:ext cx="2995829" cy="2953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5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Phần </a:t>
            </a:r>
            <a:r>
              <a:rPr lang="vi-VN" dirty="0"/>
              <a:t>3</a:t>
            </a:r>
            <a:r>
              <a:rPr lang="vi-VN"/>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416411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Tại</a:t>
            </a:r>
            <a:r>
              <a:rPr lang="en-US" dirty="0"/>
              <a:t> </a:t>
            </a:r>
            <a:r>
              <a:rPr lang="en-US" dirty="0" err="1"/>
              <a:t>sao</a:t>
            </a:r>
            <a:r>
              <a:rPr lang="en-US" dirty="0"/>
              <a:t> </a:t>
            </a:r>
            <a:r>
              <a:rPr lang="en-US" dirty="0" err="1"/>
              <a:t>lại</a:t>
            </a:r>
            <a:r>
              <a:rPr lang="en-US" dirty="0"/>
              <a:t> </a:t>
            </a:r>
            <a:r>
              <a:rPr lang="en-US" dirty="0" err="1"/>
              <a:t>cần</a:t>
            </a:r>
            <a:r>
              <a:rPr lang="en-US" dirty="0"/>
              <a:t> CTC</a:t>
            </a:r>
          </a:p>
        </p:txBody>
      </p:sp>
      <p:sp>
        <p:nvSpPr>
          <p:cNvPr id="3" name="Content Placeholder 2"/>
          <p:cNvSpPr>
            <a:spLocks noGrp="1"/>
          </p:cNvSpPr>
          <p:nvPr>
            <p:ph type="body" idx="1"/>
          </p:nvPr>
        </p:nvSpPr>
        <p:spPr/>
        <p:txBody>
          <a:bodyPr>
            <a:normAutofit/>
          </a:bodyPr>
          <a:lstStyle/>
          <a:p>
            <a:r>
              <a:rPr lang="en-US" dirty="0" err="1"/>
              <a:t>Để</a:t>
            </a:r>
            <a:r>
              <a:rPr lang="en-US" dirty="0"/>
              <a:t> so </a:t>
            </a:r>
            <a:r>
              <a:rPr lang="en-US" dirty="0" err="1"/>
              <a:t>sánh</a:t>
            </a:r>
            <a:r>
              <a:rPr lang="en-US" dirty="0"/>
              <a:t> </a:t>
            </a:r>
            <a:r>
              <a:rPr lang="en-US" dirty="0" err="1"/>
              <a:t>sự</a:t>
            </a:r>
            <a:r>
              <a:rPr lang="en-US" dirty="0"/>
              <a:t> </a:t>
            </a:r>
            <a:r>
              <a:rPr lang="en-US" dirty="0" err="1"/>
              <a:t>khác</a:t>
            </a:r>
            <a:r>
              <a:rPr lang="en-US" dirty="0"/>
              <a:t> </a:t>
            </a:r>
            <a:r>
              <a:rPr lang="en-US" dirty="0" err="1"/>
              <a:t>biệt</a:t>
            </a:r>
            <a:r>
              <a:rPr lang="en-US" dirty="0"/>
              <a:t> </a:t>
            </a:r>
            <a:r>
              <a:rPr lang="en-US" dirty="0" err="1"/>
              <a:t>giữa</a:t>
            </a:r>
            <a:r>
              <a:rPr lang="en-US" dirty="0"/>
              <a:t> </a:t>
            </a:r>
            <a:r>
              <a:rPr lang="en-US" dirty="0" err="1"/>
              <a:t>chuỗi</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và</a:t>
            </a:r>
            <a:r>
              <a:rPr lang="en-US" dirty="0"/>
              <a:t> </a:t>
            </a:r>
            <a:r>
              <a:rPr lang="en-US" dirty="0" err="1"/>
              <a:t>chuỗi</a:t>
            </a:r>
            <a:r>
              <a:rPr lang="en-US" dirty="0"/>
              <a:t> </a:t>
            </a:r>
            <a:r>
              <a:rPr lang="en-US" dirty="0" err="1"/>
              <a:t>groundtruth</a:t>
            </a:r>
            <a:r>
              <a:rPr lang="en-US" dirty="0"/>
              <a:t> </a:t>
            </a:r>
            <a:r>
              <a:rPr lang="en-US" dirty="0" err="1"/>
              <a:t>được</a:t>
            </a:r>
            <a:r>
              <a:rPr lang="en-US" dirty="0"/>
              <a:t> </a:t>
            </a:r>
            <a:r>
              <a:rPr lang="en-US" dirty="0" err="1"/>
              <a:t>mã</a:t>
            </a:r>
            <a:r>
              <a:rPr lang="en-US" dirty="0"/>
              <a:t> </a:t>
            </a:r>
            <a:r>
              <a:rPr lang="en-US" dirty="0" err="1"/>
              <a:t>hoá</a:t>
            </a:r>
            <a:r>
              <a:rPr lang="en-US" dirty="0"/>
              <a:t>, </a:t>
            </a:r>
            <a:r>
              <a:rPr lang="en-US" dirty="0" err="1"/>
              <a:t>cách</a:t>
            </a:r>
            <a:r>
              <a:rPr lang="en-US" dirty="0"/>
              <a:t> </a:t>
            </a:r>
            <a:r>
              <a:rPr lang="en-US" dirty="0" err="1"/>
              <a:t>giải</a:t>
            </a:r>
            <a:r>
              <a:rPr lang="en-US" dirty="0"/>
              <a:t> </a:t>
            </a:r>
            <a:r>
              <a:rPr lang="en-US" dirty="0" err="1"/>
              <a:t>quyết</a:t>
            </a:r>
            <a:r>
              <a:rPr lang="en-US" dirty="0"/>
              <a:t> </a:t>
            </a:r>
            <a:r>
              <a:rPr lang="en-US" dirty="0" err="1"/>
              <a:t>đơn</a:t>
            </a:r>
            <a:r>
              <a:rPr lang="en-US" dirty="0"/>
              <a:t> </a:t>
            </a:r>
            <a:r>
              <a:rPr lang="en-US" dirty="0" err="1"/>
              <a:t>giản</a:t>
            </a:r>
            <a:r>
              <a:rPr lang="en-US" dirty="0"/>
              <a:t>:</a:t>
            </a:r>
          </a:p>
          <a:p>
            <a:pPr lvl="1"/>
            <a:r>
              <a:rPr lang="en-US" dirty="0" err="1"/>
              <a:t>Tạo</a:t>
            </a:r>
            <a:r>
              <a:rPr lang="en-US" dirty="0"/>
              <a:t> </a:t>
            </a:r>
            <a:r>
              <a:rPr lang="en-US" dirty="0" err="1"/>
              <a:t>ra</a:t>
            </a:r>
            <a:r>
              <a:rPr lang="en-US" dirty="0"/>
              <a:t> 1 dataset, </a:t>
            </a:r>
            <a:r>
              <a:rPr lang="en-US" dirty="0" err="1"/>
              <a:t>với</a:t>
            </a:r>
            <a:r>
              <a:rPr lang="en-US" dirty="0"/>
              <a:t> </a:t>
            </a:r>
            <a:r>
              <a:rPr lang="en-US" dirty="0" err="1"/>
              <a:t>mỗi</a:t>
            </a:r>
            <a:r>
              <a:rPr lang="en-US" dirty="0"/>
              <a:t> </a:t>
            </a:r>
            <a:r>
              <a:rPr lang="en-US" dirty="0" err="1"/>
              <a:t>cột</a:t>
            </a:r>
            <a:r>
              <a:rPr lang="en-US" dirty="0"/>
              <a:t> </a:t>
            </a:r>
            <a:r>
              <a:rPr lang="en-US" dirty="0" err="1"/>
              <a:t>dọc</a:t>
            </a:r>
            <a:r>
              <a:rPr lang="en-US" dirty="0"/>
              <a:t> </a:t>
            </a:r>
            <a:r>
              <a:rPr lang="en-US" dirty="0" err="1"/>
              <a:t>ứng</a:t>
            </a:r>
            <a:r>
              <a:rPr lang="en-US" dirty="0"/>
              <a:t> </a:t>
            </a:r>
            <a:r>
              <a:rPr lang="en-US" dirty="0" err="1"/>
              <a:t>với</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như</a:t>
            </a:r>
            <a:r>
              <a:rPr lang="en-US" dirty="0"/>
              <a:t> </a:t>
            </a:r>
            <a:r>
              <a:rPr lang="en-US" dirty="0" err="1"/>
              <a:t>hình</a:t>
            </a:r>
            <a:r>
              <a:rPr lang="en-US" dirty="0"/>
              <a:t> </a:t>
            </a:r>
            <a:r>
              <a:rPr lang="en-US" dirty="0" err="1"/>
              <a:t>bên</a:t>
            </a:r>
            <a:endParaRPr lang="en-US" dirty="0"/>
          </a:p>
          <a:p>
            <a:pPr lvl="1"/>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r>
              <a:rPr lang="en-US" dirty="0"/>
              <a:t> </a:t>
            </a:r>
            <a:r>
              <a:rPr lang="en-US" dirty="0" err="1"/>
              <a:t>ký</a:t>
            </a:r>
            <a:r>
              <a:rPr lang="en-US" dirty="0"/>
              <a:t> </a:t>
            </a:r>
            <a:r>
              <a:rPr lang="en-US" dirty="0" err="1"/>
              <a:t>tự</a:t>
            </a:r>
            <a:r>
              <a:rPr lang="en-US" dirty="0"/>
              <a:t> </a:t>
            </a:r>
            <a:r>
              <a:rPr lang="en-US" dirty="0" err="1"/>
              <a:t>tại</a:t>
            </a:r>
            <a:r>
              <a:rPr lang="en-US" dirty="0"/>
              <a:t> </a:t>
            </a:r>
            <a:r>
              <a:rPr lang="en-US" dirty="0" err="1"/>
              <a:t>mỗi</a:t>
            </a:r>
            <a:r>
              <a:rPr lang="en-US" dirty="0"/>
              <a:t> </a:t>
            </a:r>
            <a:r>
              <a:rPr lang="en-US" dirty="0" err="1"/>
              <a:t>vị</a:t>
            </a:r>
            <a:r>
              <a:rPr lang="en-US" dirty="0"/>
              <a:t> </a:t>
            </a:r>
            <a:r>
              <a:rPr lang="en-US" dirty="0" err="1"/>
              <a:t>trí</a:t>
            </a:r>
            <a:r>
              <a:rPr lang="en-US" dirty="0"/>
              <a:t> </a:t>
            </a:r>
            <a:r>
              <a:rPr lang="en-US" dirty="0" err="1"/>
              <a:t>trong</a:t>
            </a:r>
            <a:r>
              <a:rPr lang="en-US" dirty="0"/>
              <a:t> </a:t>
            </a:r>
            <a:r>
              <a:rPr lang="en-US" dirty="0" err="1"/>
              <a:t>chuỗi</a:t>
            </a:r>
            <a:endParaRPr lang="en-US" dirty="0"/>
          </a:p>
          <a:p>
            <a:r>
              <a:rPr lang="en-US" dirty="0" err="1"/>
              <a:t>Vấn</a:t>
            </a:r>
            <a:r>
              <a:rPr lang="en-US" dirty="0"/>
              <a:t> </a:t>
            </a:r>
            <a:r>
              <a:rPr lang="en-US" dirty="0" err="1"/>
              <a:t>đề</a:t>
            </a:r>
            <a:r>
              <a:rPr lang="en-US" dirty="0"/>
              <a:t>:</a:t>
            </a:r>
          </a:p>
          <a:p>
            <a:pPr lvl="1"/>
            <a:r>
              <a:rPr lang="en-US" dirty="0" err="1"/>
              <a:t>Khó</a:t>
            </a:r>
            <a:r>
              <a:rPr lang="en-US" dirty="0"/>
              <a:t> </a:t>
            </a:r>
            <a:r>
              <a:rPr lang="en-US" dirty="0" err="1"/>
              <a:t>tạo</a:t>
            </a:r>
            <a:r>
              <a:rPr lang="en-US" dirty="0"/>
              <a:t> </a:t>
            </a:r>
            <a:r>
              <a:rPr lang="en-US" dirty="0" err="1"/>
              <a:t>ra</a:t>
            </a:r>
            <a:r>
              <a:rPr lang="en-US" dirty="0"/>
              <a:t> dataset </a:t>
            </a:r>
            <a:r>
              <a:rPr lang="en-US" dirty="0" err="1"/>
              <a:t>như</a:t>
            </a:r>
            <a:r>
              <a:rPr lang="en-US" dirty="0"/>
              <a:t> </a:t>
            </a:r>
            <a:r>
              <a:rPr lang="en-US" dirty="0" err="1"/>
              <a:t>vậy</a:t>
            </a:r>
            <a:endParaRPr lang="en-US" dirty="0"/>
          </a:p>
          <a:p>
            <a:pPr lvl="1"/>
            <a:r>
              <a:rPr lang="en-US" dirty="0" err="1"/>
              <a:t>Nếu</a:t>
            </a:r>
            <a:r>
              <a:rPr lang="en-US" dirty="0"/>
              <a:t> </a:t>
            </a:r>
            <a:r>
              <a:rPr lang="en-US" dirty="0" err="1"/>
              <a:t>có</a:t>
            </a:r>
            <a:r>
              <a:rPr lang="en-US" dirty="0"/>
              <a:t> 2 </a:t>
            </a:r>
            <a:r>
              <a:rPr lang="en-US" dirty="0" err="1"/>
              <a:t>ký</a:t>
            </a:r>
            <a:r>
              <a:rPr lang="en-US" dirty="0"/>
              <a:t> </a:t>
            </a:r>
            <a:r>
              <a:rPr lang="en-US" dirty="0" err="1"/>
              <a:t>tự</a:t>
            </a:r>
            <a:r>
              <a:rPr lang="en-US" dirty="0"/>
              <a:t> </a:t>
            </a:r>
            <a:r>
              <a:rPr lang="en-US" dirty="0" err="1"/>
              <a:t>liền</a:t>
            </a:r>
            <a:r>
              <a:rPr lang="en-US" dirty="0"/>
              <a:t> </a:t>
            </a:r>
            <a:r>
              <a:rPr lang="en-US" dirty="0" err="1"/>
              <a:t>nhau</a:t>
            </a:r>
            <a:r>
              <a:rPr lang="en-US" dirty="0"/>
              <a:t> </a:t>
            </a:r>
            <a:r>
              <a:rPr lang="en-US" dirty="0" err="1"/>
              <a:t>như</a:t>
            </a:r>
            <a:r>
              <a:rPr lang="en-US" dirty="0"/>
              <a:t> “too” </a:t>
            </a:r>
            <a:r>
              <a:rPr lang="en-US" dirty="0" err="1"/>
              <a:t>sẽ</a:t>
            </a:r>
            <a:r>
              <a:rPr lang="en-US" dirty="0"/>
              <a:t> </a:t>
            </a:r>
            <a:r>
              <a:rPr lang="en-US" dirty="0" err="1"/>
              <a:t>không</a:t>
            </a:r>
            <a:r>
              <a:rPr lang="en-US" dirty="0"/>
              <a:t> </a:t>
            </a:r>
            <a:r>
              <a:rPr lang="en-US" dirty="0" err="1"/>
              <a:t>phân</a:t>
            </a:r>
            <a:r>
              <a:rPr lang="en-US" dirty="0"/>
              <a:t> </a:t>
            </a:r>
            <a:r>
              <a:rPr lang="en-US" dirty="0" err="1"/>
              <a:t>biệt</a:t>
            </a:r>
            <a:r>
              <a:rPr lang="en-US" dirty="0"/>
              <a:t> </a:t>
            </a:r>
            <a:r>
              <a:rPr lang="en-US" dirty="0" err="1"/>
              <a:t>được</a:t>
            </a:r>
            <a:r>
              <a:rPr lang="en-US" dirty="0"/>
              <a:t> </a:t>
            </a:r>
            <a:r>
              <a:rPr lang="en-US" dirty="0" err="1"/>
              <a:t>là</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viết</a:t>
            </a:r>
            <a:r>
              <a:rPr lang="en-US" dirty="0"/>
              <a:t> </a:t>
            </a:r>
            <a:r>
              <a:rPr lang="en-US" dirty="0" err="1"/>
              <a:t>kéo</a:t>
            </a:r>
            <a:r>
              <a:rPr lang="en-US" dirty="0"/>
              <a:t> </a:t>
            </a:r>
            <a:r>
              <a:rPr lang="en-US" dirty="0" err="1"/>
              <a:t>dài</a:t>
            </a:r>
            <a:r>
              <a:rPr lang="en-US" dirty="0"/>
              <a:t> hay 2 </a:t>
            </a:r>
            <a:r>
              <a:rPr lang="en-US" dirty="0" err="1"/>
              <a:t>ký</a:t>
            </a:r>
            <a:r>
              <a:rPr lang="en-US" dirty="0"/>
              <a:t> </a:t>
            </a:r>
            <a:r>
              <a:rPr lang="en-US" dirty="0" err="1"/>
              <a:t>tự</a:t>
            </a:r>
            <a:endParaRPr lang="en-US" dirty="0"/>
          </a:p>
          <a:p>
            <a:pPr marL="150876" lvl="1" indent="0">
              <a:buNone/>
            </a:pPr>
            <a:endParaRPr lang="en-US" dirty="0"/>
          </a:p>
          <a:p>
            <a:r>
              <a:rPr lang="en-US" dirty="0" err="1"/>
              <a:t>Ưu</a:t>
            </a:r>
            <a:r>
              <a:rPr lang="en-US" dirty="0"/>
              <a:t> </a:t>
            </a:r>
            <a:r>
              <a:rPr lang="en-US" dirty="0" err="1"/>
              <a:t>điểm</a:t>
            </a:r>
            <a:r>
              <a:rPr lang="en-US" dirty="0"/>
              <a:t> </a:t>
            </a:r>
            <a:r>
              <a:rPr lang="en-US" dirty="0" err="1"/>
              <a:t>của</a:t>
            </a:r>
            <a:r>
              <a:rPr lang="en-US" dirty="0"/>
              <a:t> CTC:</a:t>
            </a:r>
          </a:p>
          <a:p>
            <a:pPr lvl="1"/>
            <a:r>
              <a:rPr lang="en-US" dirty="0" err="1"/>
              <a:t>Chỉ</a:t>
            </a:r>
            <a:r>
              <a:rPr lang="en-US" dirty="0"/>
              <a:t> </a:t>
            </a:r>
            <a:r>
              <a:rPr lang="en-US" dirty="0" err="1"/>
              <a:t>cần</a:t>
            </a:r>
            <a:r>
              <a:rPr lang="en-US" dirty="0"/>
              <a:t> </a:t>
            </a:r>
            <a:r>
              <a:rPr lang="en-US" dirty="0" err="1"/>
              <a:t>đưa</a:t>
            </a:r>
            <a:r>
              <a:rPr lang="en-US" dirty="0"/>
              <a:t> </a:t>
            </a:r>
            <a:r>
              <a:rPr lang="en-US" dirty="0" err="1"/>
              <a:t>ra</a:t>
            </a:r>
            <a:r>
              <a:rPr lang="en-US" dirty="0"/>
              <a:t> </a:t>
            </a:r>
            <a:r>
              <a:rPr lang="en-US" dirty="0" err="1"/>
              <a:t>groundtruth</a:t>
            </a:r>
            <a:r>
              <a:rPr lang="en-US" dirty="0"/>
              <a:t> </a:t>
            </a:r>
            <a:r>
              <a:rPr lang="en-US" dirty="0" err="1"/>
              <a:t>của</a:t>
            </a:r>
            <a:r>
              <a:rPr lang="en-US" dirty="0"/>
              <a:t> </a:t>
            </a:r>
            <a:r>
              <a:rPr lang="en-US" dirty="0" err="1"/>
              <a:t>hình</a:t>
            </a:r>
            <a:r>
              <a:rPr lang="en-US" dirty="0"/>
              <a:t>, </a:t>
            </a:r>
            <a:r>
              <a:rPr lang="en-US" dirty="0" err="1"/>
              <a:t>không</a:t>
            </a:r>
            <a:r>
              <a:rPr lang="en-US" dirty="0"/>
              <a:t> </a:t>
            </a:r>
            <a:r>
              <a:rPr lang="en-US" dirty="0" err="1"/>
              <a:t>cần</a:t>
            </a:r>
            <a:r>
              <a:rPr lang="en-US" dirty="0"/>
              <a:t> </a:t>
            </a:r>
            <a:r>
              <a:rPr lang="en-US" dirty="0" err="1"/>
              <a:t>quan</a:t>
            </a:r>
            <a:r>
              <a:rPr lang="en-US" dirty="0"/>
              <a:t> </a:t>
            </a:r>
            <a:r>
              <a:rPr lang="en-US" dirty="0" err="1"/>
              <a:t>tâm</a:t>
            </a:r>
            <a:r>
              <a:rPr lang="en-US" dirty="0"/>
              <a:t> </a:t>
            </a:r>
            <a:r>
              <a:rPr lang="en-US" dirty="0" err="1"/>
              <a:t>vị</a:t>
            </a:r>
            <a:r>
              <a:rPr lang="en-US" dirty="0"/>
              <a:t> </a:t>
            </a:r>
            <a:r>
              <a:rPr lang="en-US" dirty="0" err="1"/>
              <a:t>trí</a:t>
            </a:r>
            <a:r>
              <a:rPr lang="en-US" dirty="0"/>
              <a:t> </a:t>
            </a:r>
            <a:r>
              <a:rPr lang="en-US" dirty="0" err="1"/>
              <a:t>và</a:t>
            </a:r>
            <a:r>
              <a:rPr lang="en-US" dirty="0"/>
              <a:t> </a:t>
            </a:r>
            <a:r>
              <a:rPr lang="en-US" dirty="0" err="1"/>
              <a:t>độ</a:t>
            </a:r>
            <a:r>
              <a:rPr lang="en-US" dirty="0"/>
              <a:t> </a:t>
            </a:r>
            <a:r>
              <a:rPr lang="en-US" dirty="0" err="1"/>
              <a:t>dài</a:t>
            </a:r>
            <a:r>
              <a:rPr lang="en-US" dirty="0"/>
              <a:t> </a:t>
            </a:r>
            <a:r>
              <a:rPr lang="en-US" dirty="0" err="1"/>
              <a:t>ký</a:t>
            </a:r>
            <a:r>
              <a:rPr lang="en-US" dirty="0"/>
              <a:t> </a:t>
            </a:r>
            <a:r>
              <a:rPr lang="en-US" dirty="0" err="1"/>
              <a:t>tự</a:t>
            </a:r>
            <a:r>
              <a:rPr lang="en-US" dirty="0"/>
              <a:t> </a:t>
            </a:r>
            <a:r>
              <a:rPr lang="en-US" dirty="0" err="1"/>
              <a:t>trong</a:t>
            </a:r>
            <a:r>
              <a:rPr lang="en-US" dirty="0"/>
              <a:t> </a:t>
            </a:r>
            <a:r>
              <a:rPr lang="en-US" dirty="0" err="1"/>
              <a:t>ảnh</a:t>
            </a:r>
            <a:endParaRPr lang="en-US" dirty="0"/>
          </a:p>
        </p:txBody>
      </p:sp>
      <p:pic>
        <p:nvPicPr>
          <p:cNvPr id="1026" name="Picture 2" descr="https://miro.medium.com/max/400/1*rfeNj9aNfUSqA-SXB_i4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468" y="1440121"/>
            <a:ext cx="2857500" cy="240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798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Hàm</a:t>
            </a:r>
            <a:r>
              <a:rPr lang="en-US" dirty="0"/>
              <a:t> loss CTC</a:t>
            </a:r>
          </a:p>
        </p:txBody>
      </p:sp>
      <p:sp>
        <p:nvSpPr>
          <p:cNvPr id="3" name="Content Placeholder 2"/>
          <p:cNvSpPr>
            <a:spLocks noGrp="1"/>
          </p:cNvSpPr>
          <p:nvPr>
            <p:ph type="body" idx="1"/>
          </p:nvPr>
        </p:nvSpPr>
        <p:spPr/>
        <p:txBody>
          <a:bodyPr>
            <a:normAutofit/>
          </a:bodyPr>
          <a:lstStyle/>
          <a:p>
            <a:r>
              <a:rPr lang="en-US" dirty="0" err="1"/>
              <a:t>Nguyên</a:t>
            </a:r>
            <a:r>
              <a:rPr lang="en-US" dirty="0"/>
              <a:t> </a:t>
            </a:r>
            <a:r>
              <a:rPr lang="en-US" dirty="0" err="1"/>
              <a:t>tắc</a:t>
            </a:r>
            <a:r>
              <a:rPr lang="en-US" dirty="0"/>
              <a:t> </a:t>
            </a:r>
            <a:r>
              <a:rPr lang="en-US" dirty="0" err="1"/>
              <a:t>mã</a:t>
            </a:r>
            <a:r>
              <a:rPr lang="en-US" dirty="0"/>
              <a:t> </a:t>
            </a:r>
            <a:r>
              <a:rPr lang="en-US" dirty="0" err="1"/>
              <a:t>hoá</a:t>
            </a:r>
            <a:r>
              <a:rPr lang="en-US" dirty="0"/>
              <a:t> </a:t>
            </a:r>
            <a:r>
              <a:rPr lang="en-US" dirty="0" err="1"/>
              <a:t>chuỗi</a:t>
            </a:r>
            <a:r>
              <a:rPr lang="en-US" dirty="0"/>
              <a:t> </a:t>
            </a:r>
            <a:r>
              <a:rPr lang="en-US" dirty="0" err="1"/>
              <a:t>ký</a:t>
            </a:r>
            <a:r>
              <a:rPr lang="en-US" dirty="0"/>
              <a:t> </a:t>
            </a:r>
            <a:r>
              <a:rPr lang="en-US" dirty="0" err="1"/>
              <a:t>tự</a:t>
            </a:r>
            <a:r>
              <a:rPr lang="en-US" dirty="0"/>
              <a:t>:</a:t>
            </a:r>
          </a:p>
          <a:p>
            <a:pPr lvl="1"/>
            <a:r>
              <a:rPr lang="en-US" dirty="0" err="1"/>
              <a:t>Mỗi</a:t>
            </a:r>
            <a:r>
              <a:rPr lang="en-US" dirty="0"/>
              <a:t> </a:t>
            </a:r>
            <a:r>
              <a:rPr lang="en-US" dirty="0" err="1"/>
              <a:t>ký</a:t>
            </a:r>
            <a:r>
              <a:rPr lang="en-US" dirty="0"/>
              <a:t> </a:t>
            </a:r>
            <a:r>
              <a:rPr lang="en-US" dirty="0" err="1"/>
              <a:t>tự</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lập</a:t>
            </a:r>
            <a:r>
              <a:rPr lang="en-US" dirty="0"/>
              <a:t> </a:t>
            </a:r>
            <a:r>
              <a:rPr lang="en-US" dirty="0" err="1"/>
              <a:t>lại</a:t>
            </a:r>
            <a:r>
              <a:rPr lang="en-US" dirty="0"/>
              <a:t> </a:t>
            </a:r>
            <a:r>
              <a:rPr lang="en-US" dirty="0" err="1"/>
              <a:t>nhiều</a:t>
            </a:r>
            <a:r>
              <a:rPr lang="en-US" dirty="0"/>
              <a:t> </a:t>
            </a:r>
            <a:r>
              <a:rPr lang="en-US" dirty="0" err="1"/>
              <a:t>lần</a:t>
            </a:r>
            <a:endParaRPr lang="en-US" dirty="0"/>
          </a:p>
          <a:p>
            <a:pPr lvl="1"/>
            <a:r>
              <a:rPr lang="en-US" dirty="0" err="1"/>
              <a:t>Nhiều</a:t>
            </a:r>
            <a:r>
              <a:rPr lang="en-US" dirty="0"/>
              <a:t> </a:t>
            </a:r>
            <a:r>
              <a:rPr lang="en-US" dirty="0" err="1"/>
              <a:t>khoảng</a:t>
            </a:r>
            <a:r>
              <a:rPr lang="en-US" dirty="0"/>
              <a:t> </a:t>
            </a:r>
            <a:r>
              <a:rPr lang="en-US" dirty="0" err="1"/>
              <a:t>trắng</a:t>
            </a:r>
            <a:r>
              <a:rPr lang="en-US" dirty="0"/>
              <a:t> </a:t>
            </a:r>
            <a:r>
              <a:rPr lang="en-US" dirty="0" err="1"/>
              <a:t>liên</a:t>
            </a:r>
            <a:r>
              <a:rPr lang="en-US" dirty="0"/>
              <a:t> </a:t>
            </a:r>
            <a:r>
              <a:rPr lang="en-US" dirty="0" err="1"/>
              <a:t>tiếp</a:t>
            </a:r>
            <a:r>
              <a:rPr lang="en-US" dirty="0"/>
              <a:t> </a:t>
            </a:r>
            <a:r>
              <a:rPr lang="en-US" dirty="0" err="1"/>
              <a:t>nhau</a:t>
            </a:r>
            <a:r>
              <a:rPr lang="en-US" dirty="0"/>
              <a:t> </a:t>
            </a:r>
            <a:r>
              <a:rPr lang="en-US" dirty="0" err="1"/>
              <a:t>có</a:t>
            </a:r>
            <a:r>
              <a:rPr lang="en-US" dirty="0"/>
              <a:t> </a:t>
            </a:r>
            <a:r>
              <a:rPr lang="en-US" dirty="0" err="1"/>
              <a:t>thể</a:t>
            </a:r>
            <a:r>
              <a:rPr lang="en-US" dirty="0"/>
              <a:t> ở </a:t>
            </a:r>
            <a:r>
              <a:rPr lang="en-US" dirty="0" err="1"/>
              <a:t>giữa</a:t>
            </a:r>
            <a:r>
              <a:rPr lang="en-US" dirty="0"/>
              <a:t> </a:t>
            </a:r>
            <a:r>
              <a:rPr lang="en-US" dirty="0" err="1"/>
              <a:t>ký</a:t>
            </a:r>
            <a:r>
              <a:rPr lang="en-US" dirty="0"/>
              <a:t> </a:t>
            </a:r>
            <a:r>
              <a:rPr lang="en-US" dirty="0" err="1"/>
              <a:t>tự</a:t>
            </a:r>
            <a:endParaRPr lang="en-US" dirty="0"/>
          </a:p>
          <a:p>
            <a:pPr lvl="1"/>
            <a:r>
              <a:rPr lang="en-US" dirty="0" err="1"/>
              <a:t>Trường</a:t>
            </a:r>
            <a:r>
              <a:rPr lang="en-US" dirty="0"/>
              <a:t> </a:t>
            </a:r>
            <a:r>
              <a:rPr lang="en-US" dirty="0" err="1"/>
              <a:t>hợp</a:t>
            </a:r>
            <a:r>
              <a:rPr lang="en-US" dirty="0"/>
              <a:t> 2 </a:t>
            </a:r>
            <a:r>
              <a:rPr lang="en-US" dirty="0" err="1"/>
              <a:t>ký</a:t>
            </a:r>
            <a:r>
              <a:rPr lang="en-US" dirty="0"/>
              <a:t> </a:t>
            </a:r>
            <a:r>
              <a:rPr lang="en-US" dirty="0" err="1"/>
              <a:t>tự</a:t>
            </a:r>
            <a:r>
              <a:rPr lang="en-US" dirty="0"/>
              <a:t> </a:t>
            </a:r>
            <a:r>
              <a:rPr lang="en-US" dirty="0" err="1"/>
              <a:t>giống</a:t>
            </a:r>
            <a:r>
              <a:rPr lang="en-US" dirty="0"/>
              <a:t> </a:t>
            </a:r>
            <a:r>
              <a:rPr lang="en-US" dirty="0" err="1"/>
              <a:t>nhau</a:t>
            </a:r>
            <a:r>
              <a:rPr lang="en-US" dirty="0"/>
              <a:t> </a:t>
            </a:r>
            <a:r>
              <a:rPr lang="en-US" dirty="0" err="1"/>
              <a:t>liền</a:t>
            </a:r>
            <a:r>
              <a:rPr lang="en-US" dirty="0"/>
              <a:t> </a:t>
            </a:r>
            <a:r>
              <a:rPr lang="en-US" dirty="0" err="1"/>
              <a:t>kề</a:t>
            </a:r>
            <a:r>
              <a:rPr lang="en-US" dirty="0"/>
              <a:t> (pizza), </a:t>
            </a:r>
            <a:r>
              <a:rPr lang="en-US" dirty="0" err="1"/>
              <a:t>ít</a:t>
            </a:r>
            <a:r>
              <a:rPr lang="en-US" dirty="0"/>
              <a:t> </a:t>
            </a:r>
            <a:r>
              <a:rPr lang="en-US" dirty="0" err="1"/>
              <a:t>nhất</a:t>
            </a:r>
            <a:r>
              <a:rPr lang="en-US" dirty="0"/>
              <a:t> </a:t>
            </a:r>
            <a:r>
              <a:rPr lang="en-US" dirty="0" err="1"/>
              <a:t>một</a:t>
            </a:r>
            <a:r>
              <a:rPr lang="en-US" dirty="0"/>
              <a:t> </a:t>
            </a:r>
            <a:r>
              <a:rPr lang="en-US" dirty="0" err="1"/>
              <a:t>khoảng</a:t>
            </a:r>
            <a:r>
              <a:rPr lang="en-US" dirty="0"/>
              <a:t> </a:t>
            </a:r>
            <a:r>
              <a:rPr lang="en-US" dirty="0" err="1"/>
              <a:t>trắng</a:t>
            </a:r>
            <a:r>
              <a:rPr lang="en-US" dirty="0"/>
              <a:t> </a:t>
            </a:r>
            <a:r>
              <a:rPr lang="en-US" dirty="0" err="1"/>
              <a:t>phải</a:t>
            </a:r>
            <a:r>
              <a:rPr lang="en-US" dirty="0"/>
              <a:t> </a:t>
            </a:r>
            <a:r>
              <a:rPr lang="en-US" dirty="0" err="1"/>
              <a:t>nằm</a:t>
            </a:r>
            <a:r>
              <a:rPr lang="en-US" dirty="0"/>
              <a:t> </a:t>
            </a:r>
            <a:r>
              <a:rPr lang="en-US" dirty="0" err="1"/>
              <a:t>giữa</a:t>
            </a:r>
            <a:r>
              <a:rPr lang="en-US" dirty="0"/>
              <a:t> 2 </a:t>
            </a:r>
            <a:r>
              <a:rPr lang="en-US" dirty="0" err="1"/>
              <a:t>ký</a:t>
            </a:r>
            <a:r>
              <a:rPr lang="en-US" dirty="0"/>
              <a:t> </a:t>
            </a:r>
            <a:r>
              <a:rPr lang="en-US" dirty="0" err="1"/>
              <a:t>tự</a:t>
            </a:r>
            <a:r>
              <a:rPr lang="en-US" dirty="0"/>
              <a:t> </a:t>
            </a:r>
            <a:r>
              <a:rPr lang="en-US" dirty="0" err="1"/>
              <a:t>đó</a:t>
            </a:r>
            <a:endParaRPr lang="en-US" dirty="0"/>
          </a:p>
          <a:p>
            <a:r>
              <a:rPr lang="en-US" dirty="0" err="1"/>
              <a:t>Ví</a:t>
            </a:r>
            <a:r>
              <a:rPr lang="en-US" dirty="0"/>
              <a:t> </a:t>
            </a:r>
            <a:r>
              <a:rPr lang="en-US" dirty="0" err="1"/>
              <a:t>dụ</a:t>
            </a:r>
            <a:r>
              <a:rPr lang="en-US" dirty="0"/>
              <a:t>:</a:t>
            </a:r>
          </a:p>
          <a:p>
            <a:r>
              <a:rPr lang="en-US" dirty="0"/>
              <a:t>“to” → ‘-t-o---’, ‘</a:t>
            </a:r>
            <a:r>
              <a:rPr lang="en-US" dirty="0" err="1"/>
              <a:t>tttttttt-ooo</a:t>
            </a:r>
            <a:r>
              <a:rPr lang="en-US" dirty="0"/>
              <a:t>-’, ‘to’, …</a:t>
            </a:r>
          </a:p>
          <a:p>
            <a:r>
              <a:rPr lang="en-US" dirty="0"/>
              <a:t>“hello” → ‘h-</a:t>
            </a:r>
            <a:r>
              <a:rPr lang="en-US" dirty="0" err="1"/>
              <a:t>elllll</a:t>
            </a:r>
            <a:r>
              <a:rPr lang="en-US" dirty="0"/>
              <a:t>-</a:t>
            </a:r>
            <a:r>
              <a:rPr lang="en-US" dirty="0" err="1"/>
              <a:t>ll-ooo</a:t>
            </a:r>
            <a:r>
              <a:rPr lang="en-US" dirty="0"/>
              <a:t>’, ‘</a:t>
            </a:r>
            <a:r>
              <a:rPr lang="en-US" dirty="0" err="1"/>
              <a:t>hel</a:t>
            </a:r>
            <a:r>
              <a:rPr lang="en-US" dirty="0"/>
              <a:t>-lo’, …</a:t>
            </a:r>
          </a:p>
          <a:p>
            <a:r>
              <a:rPr lang="en-US" dirty="0"/>
              <a:t>“a” → ‘aa’, ‘a-’, ‘-a’, …</a:t>
            </a:r>
          </a:p>
          <a:p>
            <a:r>
              <a:rPr lang="en-US" dirty="0">
                <a:sym typeface="Wingdings" panose="05000000000000000000" pitchFamily="2" charset="2"/>
              </a:rPr>
              <a:t></a:t>
            </a:r>
            <a:r>
              <a:rPr lang="en-US" dirty="0" err="1">
                <a:sym typeface="Wingdings" panose="05000000000000000000" pitchFamily="2" charset="2"/>
              </a:rPr>
              <a:t>Nhiều</a:t>
            </a:r>
            <a:r>
              <a:rPr lang="en-US" dirty="0">
                <a:sym typeface="Wingdings" panose="05000000000000000000" pitchFamily="2" charset="2"/>
              </a:rPr>
              <a:t> </a:t>
            </a:r>
            <a:r>
              <a:rPr lang="en-US" dirty="0" err="1">
                <a:sym typeface="Wingdings" panose="05000000000000000000" pitchFamily="2" charset="2"/>
              </a:rPr>
              <a:t>khả</a:t>
            </a:r>
            <a:r>
              <a:rPr lang="en-US" dirty="0">
                <a:sym typeface="Wingdings" panose="05000000000000000000" pitchFamily="2" charset="2"/>
              </a:rPr>
              <a:t> </a:t>
            </a:r>
            <a:r>
              <a:rPr lang="en-US" dirty="0" err="1">
                <a:sym typeface="Wingdings" panose="05000000000000000000" pitchFamily="2" charset="2"/>
              </a:rPr>
              <a:t>năng</a:t>
            </a:r>
            <a:r>
              <a:rPr lang="en-US" dirty="0">
                <a:sym typeface="Wingdings" panose="05000000000000000000" pitchFamily="2" charset="2"/>
              </a:rPr>
              <a:t> </a:t>
            </a:r>
            <a:r>
              <a:rPr lang="en-US" dirty="0" err="1">
                <a:sym typeface="Wingdings" panose="05000000000000000000" pitchFamily="2" charset="2"/>
              </a:rPr>
              <a:t>tương</a:t>
            </a:r>
            <a:r>
              <a:rPr lang="en-US" dirty="0">
                <a:sym typeface="Wingdings" panose="05000000000000000000" pitchFamily="2" charset="2"/>
              </a:rPr>
              <a:t> </a:t>
            </a:r>
            <a:r>
              <a:rPr lang="en-US" dirty="0" err="1">
                <a:sym typeface="Wingdings" panose="05000000000000000000" pitchFamily="2" charset="2"/>
              </a:rPr>
              <a:t>ứng</a:t>
            </a:r>
            <a:r>
              <a:rPr lang="en-US" dirty="0">
                <a:sym typeface="Wingdings" panose="05000000000000000000" pitchFamily="2" charset="2"/>
              </a:rPr>
              <a:t> </a:t>
            </a:r>
            <a:r>
              <a:rPr lang="en-US" dirty="0" err="1">
                <a:sym typeface="Wingdings" panose="05000000000000000000" pitchFamily="2" charset="2"/>
              </a:rPr>
              <a:t>với</a:t>
            </a:r>
            <a:r>
              <a:rPr lang="en-US" dirty="0">
                <a:sym typeface="Wingdings" panose="05000000000000000000" pitchFamily="2" charset="2"/>
              </a:rPr>
              <a:t> </a:t>
            </a:r>
            <a:r>
              <a:rPr lang="en-US" dirty="0" err="1">
                <a:sym typeface="Wingdings" panose="05000000000000000000" pitchFamily="2" charset="2"/>
              </a:rPr>
              <a:t>một</a:t>
            </a:r>
            <a:r>
              <a:rPr lang="en-US" dirty="0">
                <a:sym typeface="Wingdings" panose="05000000000000000000" pitchFamily="2" charset="2"/>
              </a:rPr>
              <a:t> </a:t>
            </a:r>
            <a:r>
              <a:rPr lang="en-US" dirty="0" err="1">
                <a:sym typeface="Wingdings" panose="05000000000000000000" pitchFamily="2" charset="2"/>
              </a:rPr>
              <a:t>chuỗi</a:t>
            </a:r>
            <a:r>
              <a:rPr lang="en-US" dirty="0">
                <a:sym typeface="Wingdings" panose="05000000000000000000" pitchFamily="2" charset="2"/>
              </a:rPr>
              <a:t> </a:t>
            </a:r>
            <a:r>
              <a:rPr lang="en-US" dirty="0" err="1">
                <a:sym typeface="Wingdings" panose="05000000000000000000" pitchFamily="2" charset="2"/>
              </a:rPr>
              <a:t>ký</a:t>
            </a:r>
            <a:r>
              <a:rPr lang="en-US" dirty="0">
                <a:sym typeface="Wingdings" panose="05000000000000000000" pitchFamily="2" charset="2"/>
              </a:rPr>
              <a:t> </a:t>
            </a:r>
            <a:r>
              <a:rPr lang="en-US" dirty="0" err="1">
                <a:sym typeface="Wingdings" panose="05000000000000000000" pitchFamily="2" charset="2"/>
              </a:rPr>
              <a:t>tự</a:t>
            </a:r>
            <a:endParaRPr lang="en-US" dirty="0"/>
          </a:p>
        </p:txBody>
      </p:sp>
    </p:spTree>
    <p:extLst>
      <p:ext uri="{BB962C8B-B14F-4D97-AF65-F5344CB8AC3E}">
        <p14:creationId xmlns:p14="http://schemas.microsoft.com/office/powerpoint/2010/main" val="3128152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Hàm</a:t>
            </a:r>
            <a:r>
              <a:rPr lang="en-US" dirty="0"/>
              <a:t> loss CTC</a:t>
            </a:r>
          </a:p>
        </p:txBody>
      </p:sp>
      <p:sp>
        <p:nvSpPr>
          <p:cNvPr id="3" name="Content Placeholder 2"/>
          <p:cNvSpPr>
            <a:spLocks noGrp="1"/>
          </p:cNvSpPr>
          <p:nvPr>
            <p:ph type="body" idx="1"/>
          </p:nvPr>
        </p:nvSpPr>
        <p:spPr/>
        <p:txBody>
          <a:bodyPr>
            <a:normAutofit fontScale="92500" lnSpcReduction="20000"/>
          </a:bodyPr>
          <a:lstStyle/>
          <a:p>
            <a:r>
              <a:rPr lang="en-US" dirty="0" err="1"/>
              <a:t>Tính</a:t>
            </a:r>
            <a:r>
              <a:rPr lang="en-US" dirty="0"/>
              <a:t> loss:</a:t>
            </a:r>
          </a:p>
          <a:p>
            <a:pPr lvl="1"/>
            <a:r>
              <a:rPr lang="en-US" dirty="0"/>
              <a:t>Ta </a:t>
            </a:r>
            <a:r>
              <a:rPr lang="en-US" dirty="0" err="1"/>
              <a:t>có</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là</a:t>
            </a:r>
            <a:r>
              <a:rPr lang="en-US" dirty="0"/>
              <a:t> ma </a:t>
            </a:r>
            <a:r>
              <a:rPr lang="en-US" dirty="0" err="1"/>
              <a:t>trận</a:t>
            </a:r>
            <a:r>
              <a:rPr lang="en-US" dirty="0"/>
              <a:t> 2 </a:t>
            </a:r>
            <a:r>
              <a:rPr lang="en-US" dirty="0" err="1"/>
              <a:t>chiều</a:t>
            </a:r>
            <a:r>
              <a:rPr lang="en-US" dirty="0"/>
              <a:t> (</a:t>
            </a:r>
            <a:r>
              <a:rPr lang="en-US" dirty="0" err="1"/>
              <a:t>tổng</a:t>
            </a:r>
            <a:r>
              <a:rPr lang="en-US" dirty="0"/>
              <a:t> </a:t>
            </a:r>
            <a:r>
              <a:rPr lang="en-US" dirty="0" err="1"/>
              <a:t>số</a:t>
            </a:r>
            <a:r>
              <a:rPr lang="en-US" dirty="0"/>
              <a:t> </a:t>
            </a:r>
            <a:r>
              <a:rPr lang="en-US" dirty="0" err="1"/>
              <a:t>ký</a:t>
            </a:r>
            <a:r>
              <a:rPr lang="en-US" dirty="0"/>
              <a:t> </a:t>
            </a:r>
            <a:r>
              <a:rPr lang="en-US" dirty="0" err="1"/>
              <a:t>tự</a:t>
            </a:r>
            <a:r>
              <a:rPr lang="en-US" dirty="0"/>
              <a:t>, </a:t>
            </a:r>
            <a:r>
              <a:rPr lang="en-US" dirty="0" err="1"/>
              <a:t>số</a:t>
            </a:r>
            <a:r>
              <a:rPr lang="en-US" dirty="0"/>
              <a:t> </a:t>
            </a:r>
            <a:r>
              <a:rPr lang="en-US" dirty="0" err="1"/>
              <a:t>thời</a:t>
            </a:r>
            <a:r>
              <a:rPr lang="en-US" dirty="0"/>
              <a:t> </a:t>
            </a:r>
            <a:r>
              <a:rPr lang="en-US" dirty="0" err="1"/>
              <a:t>điểm</a:t>
            </a:r>
            <a:r>
              <a:rPr lang="en-US" dirty="0"/>
              <a:t>)</a:t>
            </a:r>
          </a:p>
          <a:p>
            <a:pPr lvl="1"/>
            <a:r>
              <a:rPr lang="en-US" dirty="0" err="1"/>
              <a:t>Trong</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tổng</a:t>
            </a:r>
            <a:r>
              <a:rPr lang="en-US" dirty="0"/>
              <a:t> </a:t>
            </a:r>
            <a:r>
              <a:rPr lang="en-US" dirty="0" err="1"/>
              <a:t>xác</a:t>
            </a:r>
            <a:r>
              <a:rPr lang="en-US" dirty="0"/>
              <a:t> </a:t>
            </a:r>
            <a:r>
              <a:rPr lang="en-US" dirty="0" err="1"/>
              <a:t>suất</a:t>
            </a:r>
            <a:r>
              <a:rPr lang="en-US" dirty="0"/>
              <a:t> </a:t>
            </a:r>
            <a:r>
              <a:rPr lang="en-US" dirty="0" err="1"/>
              <a:t>bằng</a:t>
            </a:r>
            <a:r>
              <a:rPr lang="en-US" dirty="0"/>
              <a:t> 1</a:t>
            </a:r>
          </a:p>
          <a:p>
            <a:pPr lvl="1"/>
            <a:r>
              <a:rPr lang="en-US" dirty="0" err="1"/>
              <a:t>Hàm</a:t>
            </a:r>
            <a:r>
              <a:rPr lang="en-US" dirty="0"/>
              <a:t> loss </a:t>
            </a:r>
            <a:r>
              <a:rPr lang="en-US" dirty="0" err="1"/>
              <a:t>được</a:t>
            </a:r>
            <a:r>
              <a:rPr lang="en-US" dirty="0"/>
              <a:t> </a:t>
            </a:r>
            <a:r>
              <a:rPr lang="en-US" dirty="0" err="1"/>
              <a:t>tính</a:t>
            </a:r>
            <a:r>
              <a:rPr lang="en-US" dirty="0"/>
              <a:t> </a:t>
            </a:r>
            <a:r>
              <a:rPr lang="en-US" dirty="0" err="1"/>
              <a:t>bằng</a:t>
            </a:r>
            <a:r>
              <a:rPr lang="en-US" dirty="0"/>
              <a:t> </a:t>
            </a:r>
            <a:r>
              <a:rPr lang="en-US" dirty="0" err="1"/>
              <a:t>cách</a:t>
            </a:r>
            <a:r>
              <a:rPr lang="en-US" dirty="0"/>
              <a:t> </a:t>
            </a:r>
            <a:r>
              <a:rPr lang="en-US" dirty="0" err="1"/>
              <a:t>cộng</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có</a:t>
            </a:r>
            <a:r>
              <a:rPr lang="en-US" dirty="0"/>
              <a:t> </a:t>
            </a:r>
            <a:r>
              <a:rPr lang="en-US" dirty="0" err="1"/>
              <a:t>thể</a:t>
            </a:r>
            <a:r>
              <a:rPr lang="en-US" dirty="0"/>
              <a:t> </a:t>
            </a:r>
            <a:r>
              <a:rPr lang="en-US" dirty="0" err="1"/>
              <a:t>xảy</a:t>
            </a:r>
            <a:r>
              <a:rPr lang="en-US" dirty="0"/>
              <a:t> </a:t>
            </a:r>
            <a:r>
              <a:rPr lang="en-US" dirty="0" err="1"/>
              <a:t>ra</a:t>
            </a:r>
            <a:endParaRPr lang="en-US" dirty="0"/>
          </a:p>
          <a:p>
            <a:r>
              <a:rPr lang="en-US" dirty="0" err="1"/>
              <a:t>Ví</a:t>
            </a:r>
            <a:r>
              <a:rPr lang="en-US" dirty="0"/>
              <a:t> </a:t>
            </a:r>
            <a:r>
              <a:rPr lang="en-US" dirty="0" err="1"/>
              <a:t>dụ</a:t>
            </a:r>
            <a:r>
              <a:rPr lang="en-US" dirty="0"/>
              <a:t>, </a:t>
            </a:r>
            <a:r>
              <a:rPr lang="en-US" dirty="0" err="1"/>
              <a:t>giả</a:t>
            </a:r>
            <a:r>
              <a:rPr lang="en-US" dirty="0"/>
              <a:t> </a:t>
            </a:r>
            <a:r>
              <a:rPr lang="en-US" dirty="0" err="1"/>
              <a:t>sự</a:t>
            </a:r>
            <a:r>
              <a:rPr lang="en-US" dirty="0"/>
              <a:t> </a:t>
            </a:r>
            <a:r>
              <a:rPr lang="en-US" dirty="0" err="1"/>
              <a:t>groundtruth</a:t>
            </a:r>
            <a:r>
              <a:rPr lang="en-US" dirty="0"/>
              <a:t> </a:t>
            </a:r>
            <a:r>
              <a:rPr lang="en-US" dirty="0" err="1"/>
              <a:t>là</a:t>
            </a:r>
            <a:r>
              <a:rPr lang="en-US" dirty="0"/>
              <a:t> a, ta </a:t>
            </a:r>
            <a:r>
              <a:rPr lang="en-US" dirty="0" err="1"/>
              <a:t>cần</a:t>
            </a:r>
            <a:r>
              <a:rPr lang="en-US" dirty="0"/>
              <a:t> </a:t>
            </a:r>
            <a:r>
              <a:rPr lang="en-US" dirty="0" err="1"/>
              <a:t>tính</a:t>
            </a:r>
            <a:r>
              <a:rPr lang="en-US" dirty="0"/>
              <a:t> </a:t>
            </a:r>
            <a:r>
              <a:rPr lang="en-US" dirty="0" err="1"/>
              <a:t>tất</a:t>
            </a:r>
            <a:r>
              <a:rPr lang="en-US" dirty="0"/>
              <a:t> </a:t>
            </a:r>
            <a:r>
              <a:rPr lang="en-US" dirty="0" err="1"/>
              <a:t>cả</a:t>
            </a:r>
            <a:r>
              <a:rPr lang="en-US" dirty="0"/>
              <a:t> </a:t>
            </a:r>
            <a:r>
              <a:rPr lang="en-US" dirty="0" err="1"/>
              <a:t>trường</a:t>
            </a:r>
            <a:r>
              <a:rPr lang="en-US" dirty="0"/>
              <a:t> </a:t>
            </a:r>
            <a:r>
              <a:rPr lang="en-US" dirty="0" err="1"/>
              <a:t>hợp</a:t>
            </a:r>
            <a:r>
              <a:rPr lang="en-US" dirty="0"/>
              <a:t> </a:t>
            </a:r>
            <a:r>
              <a:rPr lang="en-US" dirty="0" err="1"/>
              <a:t>có</a:t>
            </a:r>
            <a:r>
              <a:rPr lang="en-US" dirty="0"/>
              <a:t> 2 </a:t>
            </a:r>
            <a:r>
              <a:rPr lang="en-US" dirty="0" err="1"/>
              <a:t>thời</a:t>
            </a:r>
            <a:r>
              <a:rPr lang="en-US" dirty="0"/>
              <a:t> </a:t>
            </a:r>
            <a:r>
              <a:rPr lang="en-US" dirty="0" err="1"/>
              <a:t>điểm</a:t>
            </a:r>
            <a:r>
              <a:rPr lang="en-US" dirty="0"/>
              <a:t>, </a:t>
            </a:r>
            <a:r>
              <a:rPr lang="en-US" dirty="0" err="1"/>
              <a:t>đó</a:t>
            </a:r>
            <a:r>
              <a:rPr lang="en-US" dirty="0"/>
              <a:t> </a:t>
            </a:r>
            <a:r>
              <a:rPr lang="en-US" dirty="0" err="1"/>
              <a:t>là</a:t>
            </a:r>
            <a:r>
              <a:rPr lang="en-US" dirty="0"/>
              <a:t> aa, a-, -a. </a:t>
            </a:r>
            <a:r>
              <a:rPr lang="en-US" dirty="0" err="1"/>
              <a:t>Từ</a:t>
            </a:r>
            <a:r>
              <a:rPr lang="en-US" dirty="0"/>
              <a:t> </a:t>
            </a:r>
            <a:r>
              <a:rPr lang="en-US" dirty="0" err="1"/>
              <a:t>đầu</a:t>
            </a:r>
            <a:r>
              <a:rPr lang="en-US" dirty="0"/>
              <a:t> </a:t>
            </a:r>
            <a:r>
              <a:rPr lang="en-US" dirty="0" err="1"/>
              <a:t>ra</a:t>
            </a:r>
            <a:r>
              <a:rPr lang="en-US" dirty="0"/>
              <a:t> ta </a:t>
            </a:r>
            <a:r>
              <a:rPr lang="en-US" dirty="0" err="1"/>
              <a:t>có</a:t>
            </a:r>
            <a:r>
              <a:rPr lang="en-US" dirty="0"/>
              <a:t>:</a:t>
            </a:r>
          </a:p>
          <a:p>
            <a:pPr lvl="1"/>
            <a:r>
              <a:rPr lang="en-US" dirty="0"/>
              <a:t>aa=0.4*0.4=0.16</a:t>
            </a:r>
          </a:p>
          <a:p>
            <a:pPr lvl="1"/>
            <a:r>
              <a:rPr lang="en-US" dirty="0"/>
              <a:t>a-=0.4*0.6=0.24</a:t>
            </a:r>
          </a:p>
          <a:p>
            <a:pPr lvl="1"/>
            <a:r>
              <a:rPr lang="en-US" dirty="0"/>
              <a:t>-a=0.6.0.4=0.24</a:t>
            </a:r>
          </a:p>
          <a:p>
            <a:r>
              <a:rPr lang="en-US" dirty="0" err="1"/>
              <a:t>Nên</a:t>
            </a:r>
            <a:r>
              <a:rPr lang="en-US" dirty="0"/>
              <a:t> </a:t>
            </a:r>
            <a:r>
              <a:rPr lang="en-US" dirty="0" err="1"/>
              <a:t>xác</a:t>
            </a:r>
            <a:r>
              <a:rPr lang="en-US" dirty="0"/>
              <a:t> </a:t>
            </a:r>
            <a:r>
              <a:rPr lang="en-US" dirty="0" err="1"/>
              <a:t>xuất</a:t>
            </a:r>
            <a:r>
              <a:rPr lang="en-US" dirty="0"/>
              <a:t> </a:t>
            </a:r>
            <a:r>
              <a:rPr lang="en-US" dirty="0" err="1"/>
              <a:t>của</a:t>
            </a:r>
            <a:r>
              <a:rPr lang="en-US" dirty="0"/>
              <a:t> </a:t>
            </a:r>
            <a:r>
              <a:rPr lang="en-US" dirty="0" err="1"/>
              <a:t>đầu</a:t>
            </a:r>
            <a:r>
              <a:rPr lang="en-US" dirty="0"/>
              <a:t> </a:t>
            </a:r>
            <a:r>
              <a:rPr lang="en-US" dirty="0" err="1"/>
              <a:t>ra</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groundtruth</a:t>
            </a:r>
            <a:r>
              <a:rPr lang="en-US" dirty="0"/>
              <a:t> a </a:t>
            </a:r>
            <a:r>
              <a:rPr lang="en-US" dirty="0" err="1"/>
              <a:t>là</a:t>
            </a:r>
            <a:r>
              <a:rPr lang="en-US" dirty="0"/>
              <a:t> 0.64</a:t>
            </a:r>
          </a:p>
          <a:p>
            <a:r>
              <a:rPr lang="en-US" dirty="0" err="1"/>
              <a:t>Nếu</a:t>
            </a:r>
            <a:r>
              <a:rPr lang="en-US" dirty="0"/>
              <a:t> </a:t>
            </a:r>
            <a:r>
              <a:rPr lang="en-US" dirty="0" err="1"/>
              <a:t>groundtruth</a:t>
            </a:r>
            <a:r>
              <a:rPr lang="en-US" dirty="0"/>
              <a:t> </a:t>
            </a:r>
            <a:r>
              <a:rPr lang="en-US" dirty="0" err="1"/>
              <a:t>là</a:t>
            </a:r>
            <a:r>
              <a:rPr lang="en-US" dirty="0"/>
              <a:t> “”, </a:t>
            </a:r>
            <a:r>
              <a:rPr lang="en-US" dirty="0" err="1"/>
              <a:t>xác</a:t>
            </a:r>
            <a:r>
              <a:rPr lang="en-US" dirty="0"/>
              <a:t> </a:t>
            </a:r>
            <a:r>
              <a:rPr lang="en-US" dirty="0" err="1"/>
              <a:t>xuất</a:t>
            </a:r>
            <a:r>
              <a:rPr lang="en-US" dirty="0"/>
              <a:t> </a:t>
            </a:r>
            <a:r>
              <a:rPr lang="en-US" dirty="0" err="1"/>
              <a:t>đó</a:t>
            </a:r>
            <a:r>
              <a:rPr lang="en-US" dirty="0"/>
              <a:t> </a:t>
            </a:r>
            <a:r>
              <a:rPr lang="en-US" dirty="0" err="1"/>
              <a:t>là</a:t>
            </a:r>
            <a:r>
              <a:rPr lang="en-US" dirty="0"/>
              <a:t> 0.36</a:t>
            </a:r>
          </a:p>
          <a:p>
            <a:r>
              <a:rPr lang="en-US" dirty="0" err="1"/>
              <a:t>Mô</a:t>
            </a:r>
            <a:r>
              <a:rPr lang="en-US" dirty="0"/>
              <a:t> </a:t>
            </a:r>
            <a:r>
              <a:rPr lang="en-US" dirty="0" err="1"/>
              <a:t>hình</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bằng</a:t>
            </a:r>
            <a:r>
              <a:rPr lang="en-US" dirty="0"/>
              <a:t> </a:t>
            </a:r>
            <a:r>
              <a:rPr lang="en-US" dirty="0" err="1"/>
              <a:t>cách</a:t>
            </a:r>
            <a:r>
              <a:rPr lang="en-US" dirty="0"/>
              <a:t> </a:t>
            </a:r>
            <a:r>
              <a:rPr lang="en-US" dirty="0" err="1"/>
              <a:t>làm</a:t>
            </a:r>
            <a:r>
              <a:rPr lang="en-US" dirty="0"/>
              <a:t> </a:t>
            </a:r>
            <a:r>
              <a:rPr lang="en-US" dirty="0" err="1"/>
              <a:t>tối</a:t>
            </a:r>
            <a:r>
              <a:rPr lang="en-US" dirty="0"/>
              <a:t> </a:t>
            </a:r>
            <a:r>
              <a:rPr lang="en-US" dirty="0" err="1"/>
              <a:t>ưu</a:t>
            </a:r>
            <a:r>
              <a:rPr lang="en-US" dirty="0"/>
              <a:t> </a:t>
            </a:r>
            <a:r>
              <a:rPr lang="en-US" dirty="0" err="1"/>
              <a:t>xác</a:t>
            </a:r>
            <a:r>
              <a:rPr lang="en-US" dirty="0"/>
              <a:t> </a:t>
            </a:r>
            <a:r>
              <a:rPr lang="en-US" dirty="0" err="1"/>
              <a:t>xuất</a:t>
            </a:r>
            <a:r>
              <a:rPr lang="en-US" dirty="0"/>
              <a:t> </a:t>
            </a:r>
            <a:r>
              <a:rPr lang="en-US" dirty="0" err="1"/>
              <a:t>giữa</a:t>
            </a:r>
            <a:r>
              <a:rPr lang="en-US" dirty="0"/>
              <a:t> </a:t>
            </a:r>
            <a:r>
              <a:rPr lang="en-US" dirty="0" err="1"/>
              <a:t>đầu</a:t>
            </a:r>
            <a:r>
              <a:rPr lang="en-US" dirty="0"/>
              <a:t> </a:t>
            </a:r>
            <a:r>
              <a:rPr lang="en-US" dirty="0" err="1"/>
              <a:t>ra</a:t>
            </a:r>
            <a:r>
              <a:rPr lang="en-US" dirty="0"/>
              <a:t> </a:t>
            </a:r>
            <a:r>
              <a:rPr lang="en-US" dirty="0" err="1"/>
              <a:t>và</a:t>
            </a:r>
            <a:r>
              <a:rPr lang="en-US" dirty="0"/>
              <a:t> </a:t>
            </a:r>
            <a:r>
              <a:rPr lang="en-US" dirty="0" err="1"/>
              <a:t>groundtruth</a:t>
            </a:r>
            <a:r>
              <a:rPr lang="en-US" dirty="0"/>
              <a:t> (</a:t>
            </a:r>
            <a:r>
              <a:rPr lang="en-US" dirty="0" err="1"/>
              <a:t>tối</a:t>
            </a:r>
            <a:r>
              <a:rPr lang="en-US" dirty="0"/>
              <a:t> </a:t>
            </a:r>
            <a:r>
              <a:rPr lang="en-US" dirty="0" err="1"/>
              <a:t>đa</a:t>
            </a:r>
            <a:r>
              <a:rPr lang="en-US" dirty="0"/>
              <a:t> </a:t>
            </a:r>
            <a:r>
              <a:rPr lang="en-US" dirty="0" err="1"/>
              <a:t>là</a:t>
            </a:r>
            <a:r>
              <a:rPr lang="en-US" dirty="0"/>
              <a:t> 1).</a:t>
            </a:r>
          </a:p>
          <a:p>
            <a:r>
              <a:rPr lang="en-US" dirty="0" err="1"/>
              <a:t>Hàm</a:t>
            </a:r>
            <a:r>
              <a:rPr lang="en-US" dirty="0"/>
              <a:t> loss </a:t>
            </a:r>
            <a:r>
              <a:rPr lang="en-US" dirty="0" err="1"/>
              <a:t>được</a:t>
            </a:r>
            <a:r>
              <a:rPr lang="en-US" dirty="0"/>
              <a:t> </a:t>
            </a:r>
            <a:r>
              <a:rPr lang="en-US" dirty="0" err="1"/>
              <a:t>sử</a:t>
            </a:r>
            <a:r>
              <a:rPr lang="en-US" dirty="0"/>
              <a:t> </a:t>
            </a:r>
            <a:r>
              <a:rPr lang="en-US" dirty="0" err="1"/>
              <a:t>dụng</a:t>
            </a:r>
            <a:r>
              <a:rPr lang="en-US" dirty="0"/>
              <a:t> </a:t>
            </a:r>
            <a:r>
              <a:rPr lang="en-US" dirty="0" err="1"/>
              <a:t>là</a:t>
            </a:r>
            <a:r>
              <a:rPr lang="en-US" dirty="0"/>
              <a:t> negative sum </a:t>
            </a:r>
            <a:r>
              <a:rPr lang="en-US" dirty="0" err="1"/>
              <a:t>của</a:t>
            </a:r>
            <a:r>
              <a:rPr lang="en-US" dirty="0"/>
              <a:t> log probability, </a:t>
            </a:r>
            <a:r>
              <a:rPr lang="en-US" dirty="0" err="1"/>
              <a:t>mục</a:t>
            </a:r>
            <a:r>
              <a:rPr lang="en-US" dirty="0"/>
              <a:t> </a:t>
            </a:r>
            <a:r>
              <a:rPr lang="en-US" dirty="0" err="1"/>
              <a:t>tiêu</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là</a:t>
            </a:r>
            <a:r>
              <a:rPr lang="en-US" dirty="0"/>
              <a:t> </a:t>
            </a:r>
            <a:r>
              <a:rPr lang="en-US" dirty="0" err="1"/>
              <a:t>tìm</a:t>
            </a:r>
            <a:r>
              <a:rPr lang="en-US" dirty="0"/>
              <a:t> </a:t>
            </a:r>
            <a:r>
              <a:rPr lang="en-US" dirty="0" err="1"/>
              <a:t>cực</a:t>
            </a:r>
            <a:r>
              <a:rPr lang="en-US" dirty="0"/>
              <a:t> </a:t>
            </a:r>
            <a:r>
              <a:rPr lang="en-US" dirty="0" err="1"/>
              <a:t>tiểu</a:t>
            </a:r>
            <a:r>
              <a:rPr lang="en-US" dirty="0"/>
              <a:t> </a:t>
            </a:r>
            <a:r>
              <a:rPr lang="en-US" dirty="0" err="1"/>
              <a:t>của</a:t>
            </a:r>
            <a:r>
              <a:rPr lang="en-US" dirty="0"/>
              <a:t> </a:t>
            </a:r>
            <a:r>
              <a:rPr lang="en-US" dirty="0" err="1"/>
              <a:t>hàm</a:t>
            </a:r>
            <a:r>
              <a:rPr lang="en-US" dirty="0"/>
              <a:t> </a:t>
            </a:r>
            <a:r>
              <a:rPr lang="en-US" dirty="0" err="1"/>
              <a:t>này</a:t>
            </a:r>
            <a:endParaRPr lang="en-US" dirty="0"/>
          </a:p>
          <a:p>
            <a:endParaRPr lang="en-US" dirty="0"/>
          </a:p>
          <a:p>
            <a:endParaRPr lang="en-US" dirty="0"/>
          </a:p>
        </p:txBody>
      </p:sp>
      <p:pic>
        <p:nvPicPr>
          <p:cNvPr id="4" name="Picture 2" descr="https://miro.medium.com/max/400/1*BFQYgGofh6HOxnGdkJn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855" y="1502703"/>
            <a:ext cx="1698905" cy="155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14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Cách</a:t>
            </a:r>
            <a:r>
              <a:rPr lang="en-US" dirty="0"/>
              <a:t> </a:t>
            </a:r>
            <a:r>
              <a:rPr lang="en-US" dirty="0" err="1"/>
              <a:t>thức</a:t>
            </a:r>
            <a:r>
              <a:rPr lang="en-US" dirty="0"/>
              <a:t> </a:t>
            </a:r>
            <a:r>
              <a:rPr lang="en-US" dirty="0" err="1"/>
              <a:t>giải</a:t>
            </a:r>
            <a:r>
              <a:rPr lang="en-US" dirty="0"/>
              <a:t> </a:t>
            </a:r>
            <a:r>
              <a:rPr lang="en-US" dirty="0" err="1"/>
              <a:t>mã</a:t>
            </a:r>
            <a:r>
              <a:rPr lang="en-US" dirty="0"/>
              <a:t> </a:t>
            </a:r>
            <a:r>
              <a:rPr lang="en-US" dirty="0" err="1"/>
              <a:t>chuỗi</a:t>
            </a:r>
            <a:r>
              <a:rPr lang="en-US" dirty="0"/>
              <a:t> CTC</a:t>
            </a:r>
          </a:p>
        </p:txBody>
      </p:sp>
      <p:sp>
        <p:nvSpPr>
          <p:cNvPr id="3" name="Content Placeholder 2"/>
          <p:cNvSpPr>
            <a:spLocks noGrp="1"/>
          </p:cNvSpPr>
          <p:nvPr>
            <p:ph type="body" idx="1"/>
          </p:nvPr>
        </p:nvSpPr>
        <p:spPr/>
        <p:txBody>
          <a:bodyPr/>
          <a:lstStyle/>
          <a:p>
            <a:r>
              <a:rPr lang="en-US" dirty="0" err="1"/>
              <a:t>Cách</a:t>
            </a:r>
            <a:r>
              <a:rPr lang="en-US" dirty="0"/>
              <a:t> 1: greedy search</a:t>
            </a:r>
          </a:p>
          <a:p>
            <a:pPr lvl="1"/>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lấy</a:t>
            </a:r>
            <a:r>
              <a:rPr lang="en-US" dirty="0"/>
              <a:t> </a:t>
            </a:r>
            <a:r>
              <a:rPr lang="en-US" dirty="0" err="1"/>
              <a:t>ký</a:t>
            </a:r>
            <a:r>
              <a:rPr lang="en-US" dirty="0"/>
              <a:t> </a:t>
            </a:r>
            <a:r>
              <a:rPr lang="en-US" dirty="0" err="1"/>
              <a:t>tự</a:t>
            </a:r>
            <a:r>
              <a:rPr lang="en-US" dirty="0"/>
              <a:t> </a:t>
            </a:r>
            <a:r>
              <a:rPr lang="en-US" dirty="0" err="1"/>
              <a:t>có</a:t>
            </a:r>
            <a:r>
              <a:rPr lang="en-US" dirty="0"/>
              <a:t> </a:t>
            </a:r>
            <a:r>
              <a:rPr lang="en-US" dirty="0" err="1"/>
              <a:t>xác</a:t>
            </a:r>
            <a:r>
              <a:rPr lang="en-US" dirty="0"/>
              <a:t> </a:t>
            </a:r>
            <a:r>
              <a:rPr lang="en-US" dirty="0" err="1"/>
              <a:t>suất</a:t>
            </a:r>
            <a:r>
              <a:rPr lang="en-US" dirty="0"/>
              <a:t> </a:t>
            </a:r>
            <a:r>
              <a:rPr lang="en-US" dirty="0" err="1"/>
              <a:t>cao</a:t>
            </a:r>
            <a:r>
              <a:rPr lang="en-US" dirty="0"/>
              <a:t> </a:t>
            </a:r>
            <a:r>
              <a:rPr lang="en-US" dirty="0" err="1"/>
              <a:t>nhất</a:t>
            </a:r>
            <a:endParaRPr lang="en-US" dirty="0"/>
          </a:p>
          <a:p>
            <a:r>
              <a:rPr lang="en-US" dirty="0" err="1"/>
              <a:t>Cách</a:t>
            </a:r>
            <a:r>
              <a:rPr lang="en-US" dirty="0"/>
              <a:t> 2: beam search</a:t>
            </a:r>
          </a:p>
          <a:p>
            <a:pPr lvl="1"/>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a:t>
            </a:r>
          </a:p>
          <a:p>
            <a:pPr marL="545211" lvl="2" indent="-257175">
              <a:buFont typeface="+mj-lt"/>
              <a:buAutoNum type="arabicPeriod"/>
            </a:pPr>
            <a:r>
              <a:rPr lang="en-US" dirty="0" err="1"/>
              <a:t>Giữ</a:t>
            </a:r>
            <a:r>
              <a:rPr lang="en-US" dirty="0"/>
              <a:t> </a:t>
            </a:r>
            <a:r>
              <a:rPr lang="en-US" dirty="0" err="1"/>
              <a:t>lại</a:t>
            </a:r>
            <a:r>
              <a:rPr lang="en-US" dirty="0"/>
              <a:t> N beam </a:t>
            </a:r>
            <a:r>
              <a:rPr lang="en-US" dirty="0" err="1"/>
              <a:t>tốt</a:t>
            </a:r>
            <a:r>
              <a:rPr lang="en-US" dirty="0"/>
              <a:t> </a:t>
            </a:r>
            <a:r>
              <a:rPr lang="en-US" dirty="0" err="1"/>
              <a:t>nhất</a:t>
            </a:r>
            <a:r>
              <a:rPr lang="en-US" dirty="0"/>
              <a:t> </a:t>
            </a:r>
            <a:r>
              <a:rPr lang="en-US" dirty="0" err="1"/>
              <a:t>tại</a:t>
            </a:r>
            <a:r>
              <a:rPr lang="en-US" dirty="0"/>
              <a:t> </a:t>
            </a:r>
            <a:r>
              <a:rPr lang="en-US" dirty="0" err="1"/>
              <a:t>các</a:t>
            </a:r>
            <a:r>
              <a:rPr lang="en-US" dirty="0"/>
              <a:t> </a:t>
            </a:r>
            <a:r>
              <a:rPr lang="en-US" dirty="0" err="1"/>
              <a:t>thời</a:t>
            </a:r>
            <a:r>
              <a:rPr lang="en-US" dirty="0"/>
              <a:t> </a:t>
            </a:r>
            <a:r>
              <a:rPr lang="en-US" dirty="0" err="1"/>
              <a:t>điểm</a:t>
            </a:r>
            <a:r>
              <a:rPr lang="en-US" dirty="0"/>
              <a:t> </a:t>
            </a:r>
            <a:r>
              <a:rPr lang="en-US" dirty="0" err="1"/>
              <a:t>trước</a:t>
            </a:r>
            <a:endParaRPr lang="en-US" dirty="0"/>
          </a:p>
          <a:p>
            <a:pPr marL="545211" lvl="2" indent="-257175">
              <a:buFont typeface="+mj-lt"/>
              <a:buAutoNum type="arabicPeriod"/>
            </a:pPr>
            <a:r>
              <a:rPr lang="en-US" dirty="0" err="1"/>
              <a:t>Với</a:t>
            </a:r>
            <a:r>
              <a:rPr lang="en-US" dirty="0"/>
              <a:t> </a:t>
            </a:r>
            <a:r>
              <a:rPr lang="en-US" dirty="0" err="1"/>
              <a:t>mỗi</a:t>
            </a:r>
            <a:r>
              <a:rPr lang="en-US" dirty="0"/>
              <a:t> beam:</a:t>
            </a:r>
          </a:p>
          <a:p>
            <a:pPr lvl="3"/>
            <a:r>
              <a:rPr lang="en-US" dirty="0" err="1"/>
              <a:t>Thêm</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ký</a:t>
            </a:r>
            <a:r>
              <a:rPr lang="en-US" dirty="0"/>
              <a:t> </a:t>
            </a:r>
            <a:r>
              <a:rPr lang="en-US" dirty="0" err="1"/>
              <a:t>tự</a:t>
            </a:r>
            <a:r>
              <a:rPr lang="en-US" dirty="0"/>
              <a:t> ở </a:t>
            </a:r>
            <a:r>
              <a:rPr lang="en-US" dirty="0" err="1"/>
              <a:t>thời</a:t>
            </a:r>
            <a:r>
              <a:rPr lang="en-US" dirty="0"/>
              <a:t> </a:t>
            </a:r>
            <a:r>
              <a:rPr lang="en-US" dirty="0" err="1"/>
              <a:t>điểm</a:t>
            </a:r>
            <a:r>
              <a:rPr lang="en-US" dirty="0"/>
              <a:t> </a:t>
            </a:r>
            <a:r>
              <a:rPr lang="en-US" dirty="0" err="1"/>
              <a:t>hiện</a:t>
            </a:r>
            <a:r>
              <a:rPr lang="en-US" dirty="0"/>
              <a:t> </a:t>
            </a:r>
            <a:r>
              <a:rPr lang="en-US" dirty="0" err="1"/>
              <a:t>tại</a:t>
            </a:r>
            <a:r>
              <a:rPr lang="en-US" dirty="0"/>
              <a:t> </a:t>
            </a:r>
            <a:r>
              <a:rPr lang="en-US" dirty="0" err="1"/>
              <a:t>vào</a:t>
            </a:r>
            <a:r>
              <a:rPr lang="en-US" dirty="0"/>
              <a:t> beam</a:t>
            </a:r>
          </a:p>
          <a:p>
            <a:pPr lvl="3"/>
            <a:r>
              <a:rPr lang="en-US" dirty="0" err="1"/>
              <a:t>Tính</a:t>
            </a:r>
            <a:r>
              <a:rPr lang="en-US" dirty="0"/>
              <a:t> </a:t>
            </a:r>
            <a:r>
              <a:rPr lang="en-US" dirty="0" err="1"/>
              <a:t>lại</a:t>
            </a:r>
            <a:r>
              <a:rPr lang="en-US" dirty="0"/>
              <a:t> </a:t>
            </a:r>
            <a:r>
              <a:rPr lang="en-US" dirty="0" err="1"/>
              <a:t>tổng</a:t>
            </a:r>
            <a:r>
              <a:rPr lang="en-US" dirty="0"/>
              <a:t> </a:t>
            </a:r>
            <a:r>
              <a:rPr lang="en-US" dirty="0" err="1"/>
              <a:t>xác</a:t>
            </a:r>
            <a:r>
              <a:rPr lang="en-US" dirty="0"/>
              <a:t> </a:t>
            </a:r>
            <a:r>
              <a:rPr lang="en-US" dirty="0" err="1"/>
              <a:t>suất</a:t>
            </a:r>
            <a:r>
              <a:rPr lang="en-US" dirty="0"/>
              <a:t> </a:t>
            </a:r>
          </a:p>
          <a:p>
            <a:pPr lvl="1"/>
            <a:r>
              <a:rPr lang="en-US" dirty="0"/>
              <a:t>Beam </a:t>
            </a:r>
            <a:r>
              <a:rPr lang="en-US" dirty="0" err="1"/>
              <a:t>tốt</a:t>
            </a:r>
            <a:r>
              <a:rPr lang="en-US" dirty="0"/>
              <a:t> </a:t>
            </a:r>
            <a:r>
              <a:rPr lang="en-US" dirty="0" err="1"/>
              <a:t>nhất</a:t>
            </a:r>
            <a:r>
              <a:rPr lang="en-US" dirty="0"/>
              <a:t> </a:t>
            </a:r>
            <a:r>
              <a:rPr lang="en-US" dirty="0" err="1"/>
              <a:t>được</a:t>
            </a:r>
            <a:r>
              <a:rPr lang="en-US" dirty="0"/>
              <a:t> </a:t>
            </a:r>
            <a:r>
              <a:rPr lang="en-US" dirty="0" err="1"/>
              <a:t>giữ</a:t>
            </a:r>
            <a:r>
              <a:rPr lang="en-US" dirty="0"/>
              <a:t> </a:t>
            </a:r>
            <a:r>
              <a:rPr lang="en-US" dirty="0" err="1"/>
              <a:t>làm</a:t>
            </a:r>
            <a:r>
              <a:rPr lang="en-US" dirty="0"/>
              <a:t> </a:t>
            </a:r>
            <a:r>
              <a:rPr lang="en-US" dirty="0" err="1"/>
              <a:t>kết</a:t>
            </a:r>
            <a:r>
              <a:rPr lang="en-US" dirty="0"/>
              <a:t> </a:t>
            </a:r>
            <a:r>
              <a:rPr lang="en-US" dirty="0" err="1"/>
              <a:t>quả</a:t>
            </a:r>
            <a:r>
              <a:rPr lang="en-US" dirty="0"/>
              <a:t> </a:t>
            </a:r>
            <a:r>
              <a:rPr lang="en-US" dirty="0" err="1"/>
              <a:t>cuối</a:t>
            </a:r>
            <a:r>
              <a:rPr lang="en-US" dirty="0"/>
              <a:t> </a:t>
            </a:r>
            <a:r>
              <a:rPr lang="en-US" dirty="0" err="1"/>
              <a:t>cùng</a:t>
            </a:r>
            <a:endParaRPr lang="en-US" dirty="0"/>
          </a:p>
        </p:txBody>
      </p:sp>
      <p:pic>
        <p:nvPicPr>
          <p:cNvPr id="2052" name="Picture 4" descr="https://miro.medium.com/max/600/1*1_5KnLvaTkGUFoyat2jHc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308" y="1384301"/>
            <a:ext cx="1990453" cy="146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7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Beam search</a:t>
            </a:r>
          </a:p>
        </p:txBody>
      </p:sp>
      <p:sp>
        <p:nvSpPr>
          <p:cNvPr id="4" name="Text Placeholder 3">
            <a:extLst>
              <a:ext uri="{FF2B5EF4-FFF2-40B4-BE49-F238E27FC236}">
                <a16:creationId xmlns:a16="http://schemas.microsoft.com/office/drawing/2014/main" id="{B95D5E9B-814D-4D96-C288-39A88228B9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1137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fr-FR" dirty="0"/>
              <a:t>Practice</a:t>
            </a:r>
            <a:endParaRPr lang="en-US" dirty="0"/>
          </a:p>
        </p:txBody>
      </p:sp>
      <p:sp>
        <p:nvSpPr>
          <p:cNvPr id="5" name="Content Placeholder 4"/>
          <p:cNvSpPr>
            <a:spLocks noGrp="1"/>
          </p:cNvSpPr>
          <p:nvPr>
            <p:ph type="body" idx="1"/>
          </p:nvPr>
        </p:nvSpPr>
        <p:spPr/>
        <p:txBody>
          <a:bodyPr/>
          <a:lstStyle/>
          <a:p>
            <a:r>
              <a:rPr lang="fr-FR" dirty="0" err="1"/>
              <a:t>Thực</a:t>
            </a:r>
            <a:r>
              <a:rPr lang="fr-FR" dirty="0"/>
              <a:t> </a:t>
            </a:r>
            <a:r>
              <a:rPr lang="fr-FR" dirty="0" err="1"/>
              <a:t>hành</a:t>
            </a:r>
            <a:r>
              <a:rPr lang="fr-FR" dirty="0"/>
              <a:t> OCR </a:t>
            </a:r>
            <a:r>
              <a:rPr lang="fr-FR" dirty="0" err="1"/>
              <a:t>trên</a:t>
            </a:r>
            <a:r>
              <a:rPr lang="fr-FR" dirty="0"/>
              <a:t> </a:t>
            </a:r>
            <a:r>
              <a:rPr lang="fr-FR" dirty="0" err="1"/>
              <a:t>tập</a:t>
            </a:r>
            <a:r>
              <a:rPr lang="fr-FR" dirty="0"/>
              <a:t> </a:t>
            </a:r>
            <a:r>
              <a:rPr lang="fr-FR" dirty="0" err="1"/>
              <a:t>dữ</a:t>
            </a:r>
            <a:r>
              <a:rPr lang="fr-FR" dirty="0"/>
              <a:t> </a:t>
            </a:r>
            <a:r>
              <a:rPr lang="fr-FR" dirty="0" err="1"/>
              <a:t>liệu</a:t>
            </a:r>
            <a:endParaRPr lang="en-US" dirty="0"/>
          </a:p>
        </p:txBody>
      </p:sp>
    </p:spTree>
    <p:extLst>
      <p:ext uri="{BB962C8B-B14F-4D97-AF65-F5344CB8AC3E}">
        <p14:creationId xmlns:p14="http://schemas.microsoft.com/office/powerpoint/2010/main" val="20560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93495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7686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OCR </a:t>
            </a:r>
            <a:r>
              <a:rPr lang="en-US" dirty="0" err="1"/>
              <a:t>là</a:t>
            </a:r>
            <a:r>
              <a:rPr lang="en-US" dirty="0"/>
              <a:t> </a:t>
            </a:r>
            <a:r>
              <a:rPr lang="en-US" dirty="0" err="1"/>
              <a:t>gì</a:t>
            </a:r>
            <a:r>
              <a:rPr lang="en-US" dirty="0"/>
              <a:t>?</a:t>
            </a:r>
          </a:p>
        </p:txBody>
      </p:sp>
      <p:sp>
        <p:nvSpPr>
          <p:cNvPr id="3" name="Text Placeholder 2">
            <a:extLst>
              <a:ext uri="{FF2B5EF4-FFF2-40B4-BE49-F238E27FC236}">
                <a16:creationId xmlns:a16="http://schemas.microsoft.com/office/drawing/2014/main" id="{5A78C1F3-B0AA-D45A-319F-C521F7D56A5B}"/>
              </a:ext>
            </a:extLst>
          </p:cNvPr>
          <p:cNvSpPr>
            <a:spLocks noGrp="1"/>
          </p:cNvSpPr>
          <p:nvPr>
            <p:ph type="body" idx="1"/>
          </p:nvPr>
        </p:nvSpPr>
        <p:spPr/>
        <p:txBody>
          <a:bodyPr/>
          <a:lstStyle/>
          <a:p>
            <a:endParaRPr lang="en-US"/>
          </a:p>
        </p:txBody>
      </p:sp>
      <p:pic>
        <p:nvPicPr>
          <p:cNvPr id="2050" name="Picture 2" descr="Reconnaissance de caractères et OCR : Quelle solution choisi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528" y="1268016"/>
            <a:ext cx="5264944" cy="317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3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Ứng</a:t>
            </a:r>
            <a:r>
              <a:rPr lang="en-US" dirty="0"/>
              <a:t> </a:t>
            </a:r>
            <a:r>
              <a:rPr lang="en-US" dirty="0" err="1"/>
              <a:t>dụng</a:t>
            </a:r>
            <a:r>
              <a:rPr lang="en-US" dirty="0"/>
              <a:t> </a:t>
            </a:r>
            <a:r>
              <a:rPr lang="en-US" dirty="0" err="1"/>
              <a:t>của</a:t>
            </a:r>
            <a:r>
              <a:rPr lang="en-US" dirty="0"/>
              <a:t> OCR</a:t>
            </a:r>
          </a:p>
        </p:txBody>
      </p:sp>
      <p:sp>
        <p:nvSpPr>
          <p:cNvPr id="3" name="Content Placeholder 2"/>
          <p:cNvSpPr>
            <a:spLocks noGrp="1"/>
          </p:cNvSpPr>
          <p:nvPr>
            <p:ph type="body" idx="1"/>
          </p:nvPr>
        </p:nvSpPr>
        <p:spPr/>
        <p:txBody>
          <a:bodyPr/>
          <a:lstStyle/>
          <a:p>
            <a:r>
              <a:rPr lang="en-US" dirty="0" err="1"/>
              <a:t>Nhận</a:t>
            </a:r>
            <a:r>
              <a:rPr lang="en-US" dirty="0"/>
              <a:t> </a:t>
            </a:r>
            <a:r>
              <a:rPr lang="en-US" dirty="0" err="1"/>
              <a:t>diện</a:t>
            </a:r>
            <a:r>
              <a:rPr lang="en-US" dirty="0"/>
              <a:t> </a:t>
            </a:r>
            <a:r>
              <a:rPr lang="en-US" dirty="0" err="1"/>
              <a:t>thông</a:t>
            </a:r>
            <a:r>
              <a:rPr lang="en-US" dirty="0"/>
              <a:t> tin </a:t>
            </a:r>
            <a:r>
              <a:rPr lang="en-US" dirty="0" err="1"/>
              <a:t>trong</a:t>
            </a:r>
            <a:r>
              <a:rPr lang="en-US" dirty="0"/>
              <a:t> passport, invoice</a:t>
            </a:r>
          </a:p>
          <a:p>
            <a:r>
              <a:rPr lang="en-US" dirty="0" err="1"/>
              <a:t>Nhận</a:t>
            </a:r>
            <a:r>
              <a:rPr lang="en-US" dirty="0"/>
              <a:t> </a:t>
            </a:r>
            <a:r>
              <a:rPr lang="en-US" dirty="0" err="1"/>
              <a:t>diện</a:t>
            </a:r>
            <a:r>
              <a:rPr lang="en-US" dirty="0"/>
              <a:t> </a:t>
            </a:r>
            <a:r>
              <a:rPr lang="en-US" dirty="0" err="1"/>
              <a:t>biển</a:t>
            </a:r>
            <a:r>
              <a:rPr lang="en-US" dirty="0"/>
              <a:t> </a:t>
            </a:r>
            <a:r>
              <a:rPr lang="en-US" dirty="0" err="1"/>
              <a:t>số</a:t>
            </a:r>
            <a:r>
              <a:rPr lang="en-US" dirty="0"/>
              <a:t> </a:t>
            </a:r>
            <a:r>
              <a:rPr lang="en-US" dirty="0" err="1"/>
              <a:t>xe</a:t>
            </a:r>
            <a:endParaRPr lang="en-US" dirty="0"/>
          </a:p>
          <a:p>
            <a:r>
              <a:rPr lang="en-US" dirty="0" err="1"/>
              <a:t>Chuyển</a:t>
            </a:r>
            <a:r>
              <a:rPr lang="en-US" dirty="0"/>
              <a:t> </a:t>
            </a:r>
            <a:r>
              <a:rPr lang="en-US" dirty="0" err="1"/>
              <a:t>chữ</a:t>
            </a:r>
            <a:r>
              <a:rPr lang="en-US" dirty="0"/>
              <a:t> </a:t>
            </a:r>
            <a:r>
              <a:rPr lang="en-US" dirty="0" err="1"/>
              <a:t>viết</a:t>
            </a:r>
            <a:r>
              <a:rPr lang="en-US" dirty="0"/>
              <a:t> </a:t>
            </a:r>
            <a:r>
              <a:rPr lang="en-US" dirty="0" err="1"/>
              <a:t>trên</a:t>
            </a:r>
            <a:r>
              <a:rPr lang="en-US" dirty="0"/>
              <a:t> </a:t>
            </a:r>
            <a:r>
              <a:rPr lang="en-US" dirty="0" err="1"/>
              <a:t>màn</a:t>
            </a:r>
            <a:r>
              <a:rPr lang="en-US" dirty="0"/>
              <a:t> </a:t>
            </a:r>
            <a:r>
              <a:rPr lang="en-US" dirty="0" err="1"/>
              <a:t>hình</a:t>
            </a:r>
            <a:r>
              <a:rPr lang="en-US" dirty="0"/>
              <a:t> </a:t>
            </a:r>
            <a:r>
              <a:rPr lang="en-US" dirty="0" err="1"/>
              <a:t>điện</a:t>
            </a:r>
            <a:r>
              <a:rPr lang="en-US" dirty="0"/>
              <a:t> </a:t>
            </a:r>
            <a:r>
              <a:rPr lang="en-US" dirty="0" err="1"/>
              <a:t>thoại</a:t>
            </a:r>
            <a:r>
              <a:rPr lang="en-US" dirty="0"/>
              <a:t> </a:t>
            </a:r>
            <a:r>
              <a:rPr lang="en-US" dirty="0" err="1"/>
              <a:t>thành</a:t>
            </a:r>
            <a:r>
              <a:rPr lang="en-US" dirty="0"/>
              <a:t> </a:t>
            </a:r>
            <a:r>
              <a:rPr lang="en-US" dirty="0" err="1"/>
              <a:t>ký</a:t>
            </a:r>
            <a:r>
              <a:rPr lang="en-US" dirty="0"/>
              <a:t> </a:t>
            </a:r>
            <a:r>
              <a:rPr lang="en-US" dirty="0" err="1"/>
              <a:t>tự</a:t>
            </a:r>
            <a:endParaRPr lang="en-US" dirty="0"/>
          </a:p>
          <a:p>
            <a:r>
              <a:rPr lang="en-US" dirty="0" err="1"/>
              <a:t>Chuyển</a:t>
            </a:r>
            <a:r>
              <a:rPr lang="en-US" dirty="0"/>
              <a:t> </a:t>
            </a:r>
            <a:r>
              <a:rPr lang="en-US" dirty="0" err="1"/>
              <a:t>văn</a:t>
            </a:r>
            <a:r>
              <a:rPr lang="en-US" dirty="0"/>
              <a:t> </a:t>
            </a:r>
            <a:r>
              <a:rPr lang="en-US" dirty="0" err="1"/>
              <a:t>bản</a:t>
            </a:r>
            <a:r>
              <a:rPr lang="en-US" dirty="0"/>
              <a:t> </a:t>
            </a:r>
            <a:r>
              <a:rPr lang="en-US" dirty="0" err="1"/>
              <a:t>chữ</a:t>
            </a:r>
            <a:r>
              <a:rPr lang="en-US" dirty="0"/>
              <a:t> </a:t>
            </a:r>
            <a:r>
              <a:rPr lang="en-US" dirty="0" err="1"/>
              <a:t>viết</a:t>
            </a:r>
            <a:r>
              <a:rPr lang="en-US" dirty="0"/>
              <a:t> </a:t>
            </a:r>
            <a:r>
              <a:rPr lang="en-US" dirty="0" err="1"/>
              <a:t>thành</a:t>
            </a:r>
            <a:r>
              <a:rPr lang="en-US" dirty="0"/>
              <a:t> </a:t>
            </a:r>
            <a:r>
              <a:rPr lang="en-US" dirty="0" err="1"/>
              <a:t>ký</a:t>
            </a:r>
            <a:r>
              <a:rPr lang="en-US" dirty="0"/>
              <a:t> </a:t>
            </a:r>
            <a:r>
              <a:rPr lang="en-US" dirty="0" err="1"/>
              <a:t>tự</a:t>
            </a:r>
            <a:endParaRPr lang="en-US" dirty="0"/>
          </a:p>
          <a:p>
            <a:r>
              <a:rPr lang="en-US" dirty="0" err="1"/>
              <a:t>Trợ</a:t>
            </a:r>
            <a:r>
              <a:rPr lang="en-US" dirty="0"/>
              <a:t> </a:t>
            </a:r>
            <a:r>
              <a:rPr lang="en-US" dirty="0" err="1"/>
              <a:t>giúp</a:t>
            </a:r>
            <a:r>
              <a:rPr lang="en-US" dirty="0"/>
              <a:t> </a:t>
            </a:r>
            <a:r>
              <a:rPr lang="en-US" dirty="0" err="1"/>
              <a:t>người</a:t>
            </a:r>
            <a:r>
              <a:rPr lang="en-US" dirty="0"/>
              <a:t> </a:t>
            </a:r>
            <a:r>
              <a:rPr lang="en-US" dirty="0" err="1"/>
              <a:t>khiếm</a:t>
            </a:r>
            <a:r>
              <a:rPr lang="en-US" dirty="0"/>
              <a:t> </a:t>
            </a:r>
            <a:r>
              <a:rPr lang="en-US" dirty="0" err="1"/>
              <a:t>thị</a:t>
            </a:r>
            <a:endParaRPr lang="en-US" dirty="0"/>
          </a:p>
        </p:txBody>
      </p:sp>
    </p:spTree>
    <p:extLst>
      <p:ext uri="{BB962C8B-B14F-4D97-AF65-F5344CB8AC3E}">
        <p14:creationId xmlns:p14="http://schemas.microsoft.com/office/powerpoint/2010/main" val="304677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Phần 2: </a:t>
            </a:r>
            <a:r>
              <a:rPr lang="en-US" dirty="0" err="1"/>
              <a:t>Các</a:t>
            </a:r>
            <a:r>
              <a:rPr lang="en-US" dirty="0"/>
              <a:t> </a:t>
            </a:r>
            <a:r>
              <a:rPr lang="en-US" dirty="0" err="1"/>
              <a:t>mô</a:t>
            </a:r>
            <a:r>
              <a:rPr lang="en-US" dirty="0"/>
              <a:t> </a:t>
            </a:r>
            <a:r>
              <a:rPr lang="en-US" dirty="0" err="1"/>
              <a:t>hình</a:t>
            </a:r>
            <a:r>
              <a:rPr lang="en-US" dirty="0"/>
              <a:t> deep learning </a:t>
            </a:r>
            <a:r>
              <a:rPr lang="en-US" dirty="0" err="1"/>
              <a:t>cho</a:t>
            </a:r>
            <a:r>
              <a:rPr lang="en-US" dirty="0"/>
              <a:t> OCR</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9700389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936</Words>
  <Application>Microsoft Office PowerPoint</Application>
  <PresentationFormat>On-screen Show (16:9)</PresentationFormat>
  <Paragraphs>126</Paragraphs>
  <Slides>23</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23</vt:i4>
      </vt:variant>
    </vt:vector>
  </HeadingPairs>
  <TitlesOfParts>
    <vt:vector size="27" baseType="lpstr">
      <vt:lpstr>Arial</vt:lpstr>
      <vt:lpstr>Wingdings</vt:lpstr>
      <vt:lpstr>Simple Light</vt:lpstr>
      <vt:lpstr>Simple Light</vt:lpstr>
      <vt:lpstr>Deep Learning Bài 10: Mô hình sáng tạo đối kháng (GAN)</vt:lpstr>
      <vt:lpstr>Giảng viên và Trợ giảng</vt:lpstr>
      <vt:lpstr>Giảng viên và Trợ giảng (hỗ trợ)</vt:lpstr>
      <vt:lpstr>Giới thiệu mentor </vt:lpstr>
      <vt:lpstr>Nội dung</vt:lpstr>
      <vt:lpstr>Phần 1: Giới thiệu</vt:lpstr>
      <vt:lpstr>OCR là gì?</vt:lpstr>
      <vt:lpstr>Ứng dụng của OCR</vt:lpstr>
      <vt:lpstr>Phần 2: Các mô hình deep learning cho OCR</vt:lpstr>
      <vt:lpstr>Các mô hình deep learning cho OCR</vt:lpstr>
      <vt:lpstr>CRNN-Convolutional Recurrent Neural Networks</vt:lpstr>
      <vt:lpstr>Phần 3: Giới thiệu</vt:lpstr>
      <vt:lpstr>Tại sao lại cần CTC</vt:lpstr>
      <vt:lpstr>Hàm loss CTC</vt:lpstr>
      <vt:lpstr>Hàm loss CTC</vt:lpstr>
      <vt:lpstr>Cách thức giải mã chuỗi CTC</vt:lpstr>
      <vt:lpstr>Beam search</vt:lpstr>
      <vt:lpstr>Practice</vt:lpstr>
      <vt:lpstr>Phần 5: Bài tập và thảo luận</vt:lpstr>
      <vt:lpstr>Bài tập</vt:lpstr>
      <vt:lpstr>Tóm tắt</vt:lpstr>
      <vt:lpstr>Các thuật ngữ thường thấy</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239</cp:revision>
  <dcterms:modified xsi:type="dcterms:W3CDTF">2023-01-11T20:20:09Z</dcterms:modified>
</cp:coreProperties>
</file>